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3"/>
  </p:notesMasterIdLst>
  <p:sldIdLst>
    <p:sldId id="292" r:id="rId2"/>
    <p:sldId id="284" r:id="rId3"/>
    <p:sldId id="267" r:id="rId4"/>
    <p:sldId id="265" r:id="rId5"/>
    <p:sldId id="268" r:id="rId6"/>
    <p:sldId id="271" r:id="rId7"/>
    <p:sldId id="272" r:id="rId8"/>
    <p:sldId id="273" r:id="rId9"/>
    <p:sldId id="274" r:id="rId10"/>
    <p:sldId id="291" r:id="rId11"/>
    <p:sldId id="293" r:id="rId12"/>
    <p:sldId id="290" r:id="rId13"/>
    <p:sldId id="294" r:id="rId14"/>
    <p:sldId id="278" r:id="rId15"/>
    <p:sldId id="280" r:id="rId16"/>
    <p:sldId id="281" r:id="rId17"/>
    <p:sldId id="282" r:id="rId18"/>
    <p:sldId id="283" r:id="rId19"/>
    <p:sldId id="287" r:id="rId20"/>
    <p:sldId id="288" r:id="rId21"/>
    <p:sldId id="289"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85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26"/>
    <p:restoredTop sz="94674"/>
  </p:normalViewPr>
  <p:slideViewPr>
    <p:cSldViewPr snapToGrid="0">
      <p:cViewPr varScale="1">
        <p:scale>
          <a:sx n="165" d="100"/>
          <a:sy n="165" d="100"/>
        </p:scale>
        <p:origin x="74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em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em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6.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6CF09C-85AE-C64E-81F7-91AAE613A58E}"/>
              </a:ext>
            </a:extLst>
          </p:cNvPr>
          <p:cNvPicPr>
            <a:picLocks noChangeAspect="1"/>
          </p:cNvPicPr>
          <p:nvPr/>
        </p:nvPicPr>
        <p:blipFill rotWithShape="1">
          <a:blip r:embed="rId2"/>
          <a:srcRect l="28456" t="7834" r="20019" b="27533"/>
          <a:stretch/>
        </p:blipFill>
        <p:spPr>
          <a:xfrm>
            <a:off x="1396868" y="1326173"/>
            <a:ext cx="958612" cy="1202469"/>
          </a:xfrm>
          <a:prstGeom prst="rect">
            <a:avLst/>
          </a:prstGeom>
        </p:spPr>
      </p:pic>
      <p:sp>
        <p:nvSpPr>
          <p:cNvPr id="5" name="TextBox 4">
            <a:extLst>
              <a:ext uri="{FF2B5EF4-FFF2-40B4-BE49-F238E27FC236}">
                <a16:creationId xmlns:a16="http://schemas.microsoft.com/office/drawing/2014/main" id="{BADDBFCB-EEA6-2143-BE1C-22A34302669E}"/>
              </a:ext>
            </a:extLst>
          </p:cNvPr>
          <p:cNvSpPr txBox="1"/>
          <p:nvPr/>
        </p:nvSpPr>
        <p:spPr>
          <a:xfrm>
            <a:off x="1396868" y="959074"/>
            <a:ext cx="1087193" cy="261610"/>
          </a:xfrm>
          <a:prstGeom prst="rect">
            <a:avLst/>
          </a:prstGeom>
          <a:noFill/>
        </p:spPr>
        <p:txBody>
          <a:bodyPr wrap="square" rtlCol="0">
            <a:spAutoFit/>
          </a:bodyPr>
          <a:lstStyle/>
          <a:p>
            <a:r>
              <a:rPr lang="en-US" sz="1100" dirty="0" err="1"/>
              <a:t>Yanda</a:t>
            </a:r>
            <a:r>
              <a:rPr lang="en-US" sz="1100" dirty="0"/>
              <a:t> Chen</a:t>
            </a:r>
          </a:p>
        </p:txBody>
      </p:sp>
      <p:pic>
        <p:nvPicPr>
          <p:cNvPr id="1026" name="Picture 2" descr="https://lh6.googleusercontent.com/Jzvtv2osQGGkzLCADHJb-0aZ3uXxTasFmrOUGaurNLIKkMcsfshkiNTTA2Jm2fyBlX-T1SE7GfO8EBX6LLwKk4oMg96pxA1HMMYelUjTTRNRsxHVZkyJWMNaBLlgDQH4otGhOJyArZU5OXwEdc0">
            <a:extLst>
              <a:ext uri="{FF2B5EF4-FFF2-40B4-BE49-F238E27FC236}">
                <a16:creationId xmlns:a16="http://schemas.microsoft.com/office/drawing/2014/main" id="{E9D3A345-B788-9D4B-813B-BADA6C80A0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5198" y="1333865"/>
            <a:ext cx="1194777" cy="1194777"/>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59;p13">
            <a:extLst>
              <a:ext uri="{FF2B5EF4-FFF2-40B4-BE49-F238E27FC236}">
                <a16:creationId xmlns:a16="http://schemas.microsoft.com/office/drawing/2014/main" id="{79C78133-C5C2-DA4E-9BDC-DB84B20DBAF9}"/>
              </a:ext>
            </a:extLst>
          </p:cNvPr>
          <p:cNvSpPr txBox="1"/>
          <p:nvPr/>
        </p:nvSpPr>
        <p:spPr>
          <a:xfrm>
            <a:off x="155122" y="908904"/>
            <a:ext cx="1216959" cy="36195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t>Kathy McKeown</a:t>
            </a:r>
            <a:endParaRPr sz="1100" b="1" dirty="0"/>
          </a:p>
        </p:txBody>
      </p:sp>
      <p:pic>
        <p:nvPicPr>
          <p:cNvPr id="9" name="Google Shape;58;p13">
            <a:extLst>
              <a:ext uri="{FF2B5EF4-FFF2-40B4-BE49-F238E27FC236}">
                <a16:creationId xmlns:a16="http://schemas.microsoft.com/office/drawing/2014/main" id="{BEF34114-8040-1443-B379-22322C45F30E}"/>
              </a:ext>
            </a:extLst>
          </p:cNvPr>
          <p:cNvPicPr preferRelativeResize="0"/>
          <p:nvPr/>
        </p:nvPicPr>
        <p:blipFill rotWithShape="1">
          <a:blip r:embed="rId4">
            <a:alphaModFix/>
          </a:blip>
          <a:srcRect l="39131" r="5076"/>
          <a:stretch/>
        </p:blipFill>
        <p:spPr>
          <a:xfrm>
            <a:off x="200055" y="1318481"/>
            <a:ext cx="1127095" cy="1202469"/>
          </a:xfrm>
          <a:prstGeom prst="rect">
            <a:avLst/>
          </a:prstGeom>
          <a:noFill/>
          <a:ln>
            <a:noFill/>
          </a:ln>
        </p:spPr>
      </p:pic>
      <p:pic>
        <p:nvPicPr>
          <p:cNvPr id="1028" name="Picture 4" descr="Doug.jpeg">
            <a:extLst>
              <a:ext uri="{FF2B5EF4-FFF2-40B4-BE49-F238E27FC236}">
                <a16:creationId xmlns:a16="http://schemas.microsoft.com/office/drawing/2014/main" id="{FF64C2DF-D611-A749-A5C0-08AA061DB6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3343" y="1318481"/>
            <a:ext cx="1202469" cy="12024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ale-lily.github.io/photos/rui_zhang.jpg">
            <a:extLst>
              <a:ext uri="{FF2B5EF4-FFF2-40B4-BE49-F238E27FC236}">
                <a16:creationId xmlns:a16="http://schemas.microsoft.com/office/drawing/2014/main" id="{B973407C-3DEB-2641-941A-B376FB61F9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60853" y="1318481"/>
            <a:ext cx="1202469" cy="12024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4.googleusercontent.com/VmJfuzJL-SR2Itvnl82fjAH5eh1bDFEhmYAUEQEi4ej1mMa41cEOmHfN75_wu6QH0zGHGRQ38UDHzf2sF4GYwRBpiBUd12ViqkylR3QPfXmF3GzkYa1s9C73qRVqe9485yXTgPwM5NLUxJE">
            <a:extLst>
              <a:ext uri="{FF2B5EF4-FFF2-40B4-BE49-F238E27FC236}">
                <a16:creationId xmlns:a16="http://schemas.microsoft.com/office/drawing/2014/main" id="{C7ADB895-6261-A940-B01F-66B0095591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6917" y="1322325"/>
            <a:ext cx="1016609" cy="11947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4.googleusercontent.com/AjR9wDu7oWzP9uU6sGepIU8bwnfBgi2W-pSt_yH4i-LKNc4m1JjQoKxuLKYTVBmKPFwix53k0EsRgESs9_urqeZT6nJ7V7eug-mJqZSS6VMDpG6uzqVpgrsu2MWNsUL183CnRUQaSIEMK6Y">
            <a:extLst>
              <a:ext uri="{FF2B5EF4-FFF2-40B4-BE49-F238E27FC236}">
                <a16:creationId xmlns:a16="http://schemas.microsoft.com/office/drawing/2014/main" id="{C1C5D0FD-6E4B-F443-B695-962340CF4E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4209" y="1318480"/>
            <a:ext cx="914206" cy="120246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65D22F1-7024-DD4B-9E6D-50FBE3243BF3}"/>
              </a:ext>
            </a:extLst>
          </p:cNvPr>
          <p:cNvSpPr txBox="1"/>
          <p:nvPr/>
        </p:nvSpPr>
        <p:spPr>
          <a:xfrm>
            <a:off x="2514586" y="959928"/>
            <a:ext cx="1076442" cy="261610"/>
          </a:xfrm>
          <a:prstGeom prst="rect">
            <a:avLst/>
          </a:prstGeom>
          <a:noFill/>
        </p:spPr>
        <p:txBody>
          <a:bodyPr wrap="square" rtlCol="0">
            <a:spAutoFit/>
          </a:bodyPr>
          <a:lstStyle/>
          <a:p>
            <a:r>
              <a:rPr lang="en-US" sz="1100" dirty="0"/>
              <a:t>Chris Kedzie</a:t>
            </a:r>
          </a:p>
        </p:txBody>
      </p:sp>
      <p:sp>
        <p:nvSpPr>
          <p:cNvPr id="16" name="TextBox 15">
            <a:extLst>
              <a:ext uri="{FF2B5EF4-FFF2-40B4-BE49-F238E27FC236}">
                <a16:creationId xmlns:a16="http://schemas.microsoft.com/office/drawing/2014/main" id="{34900CC5-4854-EC4D-AD69-6BC24D24ACE7}"/>
              </a:ext>
            </a:extLst>
          </p:cNvPr>
          <p:cNvSpPr txBox="1"/>
          <p:nvPr/>
        </p:nvSpPr>
        <p:spPr>
          <a:xfrm>
            <a:off x="3790715" y="959074"/>
            <a:ext cx="1076442" cy="261610"/>
          </a:xfrm>
          <a:prstGeom prst="rect">
            <a:avLst/>
          </a:prstGeom>
          <a:noFill/>
        </p:spPr>
        <p:txBody>
          <a:bodyPr wrap="square" rtlCol="0">
            <a:spAutoFit/>
          </a:bodyPr>
          <a:lstStyle/>
          <a:p>
            <a:r>
              <a:rPr lang="en-US" sz="1100" dirty="0"/>
              <a:t>Suraj Nair</a:t>
            </a:r>
          </a:p>
        </p:txBody>
      </p:sp>
      <p:sp>
        <p:nvSpPr>
          <p:cNvPr id="17" name="TextBox 16">
            <a:extLst>
              <a:ext uri="{FF2B5EF4-FFF2-40B4-BE49-F238E27FC236}">
                <a16:creationId xmlns:a16="http://schemas.microsoft.com/office/drawing/2014/main" id="{7107FA0F-FCAF-324B-8670-3D68169D5233}"/>
              </a:ext>
            </a:extLst>
          </p:cNvPr>
          <p:cNvSpPr txBox="1"/>
          <p:nvPr/>
        </p:nvSpPr>
        <p:spPr>
          <a:xfrm>
            <a:off x="4583914" y="959074"/>
            <a:ext cx="1583753" cy="261610"/>
          </a:xfrm>
          <a:prstGeom prst="rect">
            <a:avLst/>
          </a:prstGeom>
          <a:noFill/>
        </p:spPr>
        <p:txBody>
          <a:bodyPr wrap="square" rtlCol="0">
            <a:spAutoFit/>
          </a:bodyPr>
          <a:lstStyle/>
          <a:p>
            <a:r>
              <a:rPr lang="en-US" sz="1100" dirty="0"/>
              <a:t>Petra </a:t>
            </a:r>
            <a:r>
              <a:rPr lang="en-US" sz="1100" dirty="0" err="1"/>
              <a:t>Galuščáková</a:t>
            </a:r>
            <a:endParaRPr lang="en-US" sz="1100" dirty="0"/>
          </a:p>
        </p:txBody>
      </p:sp>
      <p:sp>
        <p:nvSpPr>
          <p:cNvPr id="18" name="TextBox 17">
            <a:extLst>
              <a:ext uri="{FF2B5EF4-FFF2-40B4-BE49-F238E27FC236}">
                <a16:creationId xmlns:a16="http://schemas.microsoft.com/office/drawing/2014/main" id="{C92D0ED5-49BA-BA44-8AB1-71EEFC724595}"/>
              </a:ext>
            </a:extLst>
          </p:cNvPr>
          <p:cNvSpPr txBox="1"/>
          <p:nvPr/>
        </p:nvSpPr>
        <p:spPr>
          <a:xfrm>
            <a:off x="5956901" y="960782"/>
            <a:ext cx="1076442" cy="261610"/>
          </a:xfrm>
          <a:prstGeom prst="rect">
            <a:avLst/>
          </a:prstGeom>
          <a:noFill/>
        </p:spPr>
        <p:txBody>
          <a:bodyPr wrap="square" rtlCol="0">
            <a:spAutoFit/>
          </a:bodyPr>
          <a:lstStyle/>
          <a:p>
            <a:r>
              <a:rPr lang="en-US" sz="1100" dirty="0"/>
              <a:t>Rui Zhang</a:t>
            </a:r>
          </a:p>
        </p:txBody>
      </p:sp>
      <p:sp>
        <p:nvSpPr>
          <p:cNvPr id="19" name="TextBox 18">
            <a:extLst>
              <a:ext uri="{FF2B5EF4-FFF2-40B4-BE49-F238E27FC236}">
                <a16:creationId xmlns:a16="http://schemas.microsoft.com/office/drawing/2014/main" id="{A80D43E4-0ED8-884E-BB65-69BF319A14BF}"/>
              </a:ext>
            </a:extLst>
          </p:cNvPr>
          <p:cNvSpPr txBox="1"/>
          <p:nvPr/>
        </p:nvSpPr>
        <p:spPr>
          <a:xfrm>
            <a:off x="7159370" y="959074"/>
            <a:ext cx="1076442" cy="261610"/>
          </a:xfrm>
          <a:prstGeom prst="rect">
            <a:avLst/>
          </a:prstGeom>
          <a:noFill/>
        </p:spPr>
        <p:txBody>
          <a:bodyPr wrap="square" rtlCol="0">
            <a:spAutoFit/>
          </a:bodyPr>
          <a:lstStyle/>
          <a:p>
            <a:r>
              <a:rPr lang="en-US" sz="1100" dirty="0"/>
              <a:t>Doug </a:t>
            </a:r>
            <a:r>
              <a:rPr lang="en-US" sz="1100" dirty="0" err="1"/>
              <a:t>Oard</a:t>
            </a:r>
            <a:endParaRPr lang="en-US" sz="1100" dirty="0"/>
          </a:p>
        </p:txBody>
      </p:sp>
      <p:pic>
        <p:nvPicPr>
          <p:cNvPr id="20" name="Picture 19">
            <a:extLst>
              <a:ext uri="{FF2B5EF4-FFF2-40B4-BE49-F238E27FC236}">
                <a16:creationId xmlns:a16="http://schemas.microsoft.com/office/drawing/2014/main" id="{F0336465-5C42-3A4D-9562-6556585EC4DD}"/>
              </a:ext>
            </a:extLst>
          </p:cNvPr>
          <p:cNvPicPr>
            <a:picLocks noChangeAspect="1"/>
          </p:cNvPicPr>
          <p:nvPr/>
        </p:nvPicPr>
        <p:blipFill rotWithShape="1">
          <a:blip r:embed="rId9"/>
          <a:srcRect l="8097" t="7641" r="8843" b="36479"/>
          <a:stretch/>
        </p:blipFill>
        <p:spPr>
          <a:xfrm>
            <a:off x="2355480" y="3301139"/>
            <a:ext cx="1177185" cy="1407942"/>
          </a:xfrm>
          <a:prstGeom prst="rect">
            <a:avLst/>
          </a:prstGeom>
        </p:spPr>
      </p:pic>
      <p:pic>
        <p:nvPicPr>
          <p:cNvPr id="21" name="Picture 20">
            <a:extLst>
              <a:ext uri="{FF2B5EF4-FFF2-40B4-BE49-F238E27FC236}">
                <a16:creationId xmlns:a16="http://schemas.microsoft.com/office/drawing/2014/main" id="{665AECDB-1E66-2444-A418-02514B0A5622}"/>
              </a:ext>
            </a:extLst>
          </p:cNvPr>
          <p:cNvPicPr>
            <a:picLocks noChangeAspect="1"/>
          </p:cNvPicPr>
          <p:nvPr/>
        </p:nvPicPr>
        <p:blipFill rotWithShape="1">
          <a:blip r:embed="rId10"/>
          <a:srcRect l="26263" t="35534" r="28149" b="25725"/>
          <a:stretch/>
        </p:blipFill>
        <p:spPr>
          <a:xfrm>
            <a:off x="3867403" y="3301138"/>
            <a:ext cx="1244211" cy="1407943"/>
          </a:xfrm>
          <a:prstGeom prst="rect">
            <a:avLst/>
          </a:prstGeom>
        </p:spPr>
      </p:pic>
      <p:pic>
        <p:nvPicPr>
          <p:cNvPr id="22" name="Picture 21">
            <a:extLst>
              <a:ext uri="{FF2B5EF4-FFF2-40B4-BE49-F238E27FC236}">
                <a16:creationId xmlns:a16="http://schemas.microsoft.com/office/drawing/2014/main" id="{5A79FBB0-4B9D-054B-BFF7-CFE460E9122F}"/>
              </a:ext>
            </a:extLst>
          </p:cNvPr>
          <p:cNvPicPr>
            <a:picLocks noChangeAspect="1"/>
          </p:cNvPicPr>
          <p:nvPr/>
        </p:nvPicPr>
        <p:blipFill rotWithShape="1">
          <a:blip r:embed="rId11"/>
          <a:srcRect r="19986"/>
          <a:stretch/>
        </p:blipFill>
        <p:spPr>
          <a:xfrm>
            <a:off x="5517881" y="3301138"/>
            <a:ext cx="1134067" cy="1407943"/>
          </a:xfrm>
          <a:prstGeom prst="rect">
            <a:avLst/>
          </a:prstGeom>
        </p:spPr>
      </p:pic>
      <p:sp>
        <p:nvSpPr>
          <p:cNvPr id="23" name="Google Shape;54;p13">
            <a:extLst>
              <a:ext uri="{FF2B5EF4-FFF2-40B4-BE49-F238E27FC236}">
                <a16:creationId xmlns:a16="http://schemas.microsoft.com/office/drawing/2014/main" id="{067B8B02-C503-0D47-98FE-11541F81CCA9}"/>
              </a:ext>
            </a:extLst>
          </p:cNvPr>
          <p:cNvSpPr txBox="1">
            <a:spLocks/>
          </p:cNvSpPr>
          <p:nvPr/>
        </p:nvSpPr>
        <p:spPr>
          <a:xfrm>
            <a:off x="318600" y="0"/>
            <a:ext cx="8520600" cy="1035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sz="4800"/>
              <a:t>Multilingual Summarization</a:t>
            </a:r>
            <a:endParaRPr lang="en-US" sz="4800" dirty="0"/>
          </a:p>
        </p:txBody>
      </p:sp>
      <p:sp>
        <p:nvSpPr>
          <p:cNvPr id="24" name="TextBox 23">
            <a:extLst>
              <a:ext uri="{FF2B5EF4-FFF2-40B4-BE49-F238E27FC236}">
                <a16:creationId xmlns:a16="http://schemas.microsoft.com/office/drawing/2014/main" id="{2D279CE7-9CDE-1842-A553-41674A8150B6}"/>
              </a:ext>
            </a:extLst>
          </p:cNvPr>
          <p:cNvSpPr txBox="1"/>
          <p:nvPr/>
        </p:nvSpPr>
        <p:spPr>
          <a:xfrm>
            <a:off x="2378409" y="2962165"/>
            <a:ext cx="1593300" cy="307777"/>
          </a:xfrm>
          <a:prstGeom prst="rect">
            <a:avLst/>
          </a:prstGeom>
          <a:noFill/>
        </p:spPr>
        <p:txBody>
          <a:bodyPr wrap="square" rtlCol="0">
            <a:spAutoFit/>
          </a:bodyPr>
          <a:lstStyle/>
          <a:p>
            <a:r>
              <a:rPr lang="en-US" dirty="0"/>
              <a:t>Faisal </a:t>
            </a:r>
            <a:r>
              <a:rPr lang="en-US" dirty="0" err="1"/>
              <a:t>Ladhak</a:t>
            </a:r>
            <a:endParaRPr lang="en-US" dirty="0"/>
          </a:p>
        </p:txBody>
      </p:sp>
      <p:sp>
        <p:nvSpPr>
          <p:cNvPr id="25" name="TextBox 24">
            <a:extLst>
              <a:ext uri="{FF2B5EF4-FFF2-40B4-BE49-F238E27FC236}">
                <a16:creationId xmlns:a16="http://schemas.microsoft.com/office/drawing/2014/main" id="{86A30FC8-9D8D-2D4C-9142-2FC34C1FE748}"/>
              </a:ext>
            </a:extLst>
          </p:cNvPr>
          <p:cNvSpPr txBox="1"/>
          <p:nvPr/>
        </p:nvSpPr>
        <p:spPr>
          <a:xfrm>
            <a:off x="3919654" y="2962165"/>
            <a:ext cx="1593300" cy="307777"/>
          </a:xfrm>
          <a:prstGeom prst="rect">
            <a:avLst/>
          </a:prstGeom>
          <a:noFill/>
        </p:spPr>
        <p:txBody>
          <a:bodyPr wrap="square" rtlCol="0">
            <a:spAutoFit/>
          </a:bodyPr>
          <a:lstStyle/>
          <a:p>
            <a:r>
              <a:rPr lang="en-US" dirty="0" err="1"/>
              <a:t>Esin</a:t>
            </a:r>
            <a:r>
              <a:rPr lang="en-US" dirty="0"/>
              <a:t> </a:t>
            </a:r>
            <a:r>
              <a:rPr lang="en-US" dirty="0" err="1"/>
              <a:t>Durmus</a:t>
            </a:r>
            <a:endParaRPr lang="en-US" dirty="0"/>
          </a:p>
        </p:txBody>
      </p:sp>
      <p:sp>
        <p:nvSpPr>
          <p:cNvPr id="26" name="TextBox 25">
            <a:extLst>
              <a:ext uri="{FF2B5EF4-FFF2-40B4-BE49-F238E27FC236}">
                <a16:creationId xmlns:a16="http://schemas.microsoft.com/office/drawing/2014/main" id="{70CF7346-EE4C-E945-A5F3-87C0A467514F}"/>
              </a:ext>
            </a:extLst>
          </p:cNvPr>
          <p:cNvSpPr txBox="1"/>
          <p:nvPr/>
        </p:nvSpPr>
        <p:spPr>
          <a:xfrm>
            <a:off x="5460899" y="2962165"/>
            <a:ext cx="1593300" cy="307777"/>
          </a:xfrm>
          <a:prstGeom prst="rect">
            <a:avLst/>
          </a:prstGeom>
          <a:noFill/>
        </p:spPr>
        <p:txBody>
          <a:bodyPr wrap="square" rtlCol="0">
            <a:spAutoFit/>
          </a:bodyPr>
          <a:lstStyle/>
          <a:p>
            <a:r>
              <a:rPr lang="en-US" dirty="0"/>
              <a:t>Claire </a:t>
            </a:r>
            <a:r>
              <a:rPr lang="en-US" dirty="0" err="1"/>
              <a:t>Cardie</a:t>
            </a:r>
            <a:endParaRPr lang="en-US" dirty="0"/>
          </a:p>
        </p:txBody>
      </p:sp>
      <p:sp>
        <p:nvSpPr>
          <p:cNvPr id="27" name="TextBox 26">
            <a:extLst>
              <a:ext uri="{FF2B5EF4-FFF2-40B4-BE49-F238E27FC236}">
                <a16:creationId xmlns:a16="http://schemas.microsoft.com/office/drawing/2014/main" id="{4DFAD935-68F3-F14D-9AA9-FEF2AD07D46F}"/>
              </a:ext>
            </a:extLst>
          </p:cNvPr>
          <p:cNvSpPr txBox="1"/>
          <p:nvPr/>
        </p:nvSpPr>
        <p:spPr>
          <a:xfrm>
            <a:off x="5791003" y="4761121"/>
            <a:ext cx="2960177" cy="307777"/>
          </a:xfrm>
          <a:prstGeom prst="rect">
            <a:avLst/>
          </a:prstGeom>
          <a:noFill/>
        </p:spPr>
        <p:txBody>
          <a:bodyPr wrap="square" rtlCol="0">
            <a:spAutoFit/>
          </a:bodyPr>
          <a:lstStyle/>
          <a:p>
            <a:r>
              <a:rPr lang="en-US" dirty="0"/>
              <a:t>Funded in part by IARPA Material </a:t>
            </a:r>
          </a:p>
        </p:txBody>
      </p:sp>
    </p:spTree>
    <p:extLst>
      <p:ext uri="{BB962C8B-B14F-4D97-AF65-F5344CB8AC3E}">
        <p14:creationId xmlns:p14="http://schemas.microsoft.com/office/powerpoint/2010/main" val="278076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8F501-670A-9C47-BBAE-00285F7F3F67}"/>
              </a:ext>
            </a:extLst>
          </p:cNvPr>
          <p:cNvSpPr>
            <a:spLocks noGrp="1"/>
          </p:cNvSpPr>
          <p:nvPr>
            <p:ph type="title"/>
          </p:nvPr>
        </p:nvSpPr>
        <p:spPr>
          <a:xfrm>
            <a:off x="381442" y="181554"/>
            <a:ext cx="8520600" cy="572700"/>
          </a:xfrm>
        </p:spPr>
        <p:txBody>
          <a:bodyPr/>
          <a:lstStyle/>
          <a:p>
            <a:r>
              <a:rPr lang="en-US" dirty="0"/>
              <a:t>SECLR – Supervised Embedding-based Cross-Lingual Relevance Model</a:t>
            </a:r>
          </a:p>
        </p:txBody>
      </p:sp>
      <p:sp>
        <p:nvSpPr>
          <p:cNvPr id="3" name="Text Placeholder 2">
            <a:extLst>
              <a:ext uri="{FF2B5EF4-FFF2-40B4-BE49-F238E27FC236}">
                <a16:creationId xmlns:a16="http://schemas.microsoft.com/office/drawing/2014/main" id="{248195EE-56AA-2C4F-862C-065A83B779F6}"/>
              </a:ext>
            </a:extLst>
          </p:cNvPr>
          <p:cNvSpPr>
            <a:spLocks noGrp="1"/>
          </p:cNvSpPr>
          <p:nvPr>
            <p:ph type="body" idx="1"/>
          </p:nvPr>
        </p:nvSpPr>
        <p:spPr/>
        <p:txBody>
          <a:bodyPr/>
          <a:lstStyle/>
          <a:p>
            <a:pPr fontAlgn="base"/>
            <a:r>
              <a:rPr lang="en-US" dirty="0"/>
              <a:t>Given a </a:t>
            </a:r>
            <a:r>
              <a:rPr lang="en-US" b="1" dirty="0"/>
              <a:t>sentence S</a:t>
            </a:r>
            <a:r>
              <a:rPr lang="en-US" dirty="0"/>
              <a:t>, a unigram </a:t>
            </a:r>
            <a:r>
              <a:rPr lang="en-US" b="1" dirty="0"/>
              <a:t>query q</a:t>
            </a:r>
            <a:r>
              <a:rPr lang="en-US" dirty="0"/>
              <a:t>, and an </a:t>
            </a:r>
            <a:r>
              <a:rPr lang="en-US" b="1" dirty="0"/>
              <a:t>embedding matrix</a:t>
            </a:r>
            <a:r>
              <a:rPr lang="en-US" dirty="0"/>
              <a:t> </a:t>
            </a:r>
            <a:r>
              <a:rPr lang="en-US" b="1" dirty="0"/>
              <a:t>W</a:t>
            </a:r>
            <a:r>
              <a:rPr lang="en-US" dirty="0"/>
              <a:t>:</a:t>
            </a:r>
          </a:p>
          <a:p>
            <a:pPr lvl="2" fontAlgn="base">
              <a:spcBef>
                <a:spcPts val="0"/>
              </a:spcBef>
            </a:pPr>
            <a:r>
              <a:rPr lang="en-US" dirty="0"/>
              <a:t>p( y=relevant | q, S) = </a:t>
            </a:r>
            <a:r>
              <a:rPr lang="el-GR" dirty="0"/>
              <a:t>σ( </a:t>
            </a:r>
            <a:r>
              <a:rPr lang="en-US" dirty="0" err="1"/>
              <a:t>max</a:t>
            </a:r>
            <a:r>
              <a:rPr lang="en-US" i="1" baseline="-25000" dirty="0" err="1"/>
              <a:t>s</a:t>
            </a:r>
            <a:r>
              <a:rPr lang="en-US" baseline="-25000" dirty="0"/>
              <a:t> ∈ S</a:t>
            </a:r>
            <a:r>
              <a:rPr lang="en-US" dirty="0"/>
              <a:t>  </a:t>
            </a:r>
            <a:r>
              <a:rPr lang="en-US" i="1" dirty="0" err="1"/>
              <a:t>w</a:t>
            </a:r>
            <a:r>
              <a:rPr lang="en-US" i="1" baseline="-25000" dirty="0" err="1"/>
              <a:t>s</a:t>
            </a:r>
            <a:r>
              <a:rPr lang="en-US" baseline="30000" dirty="0" err="1"/>
              <a:t>T</a:t>
            </a:r>
            <a:r>
              <a:rPr lang="en-US" baseline="30000" dirty="0"/>
              <a:t> </a:t>
            </a:r>
            <a:r>
              <a:rPr lang="en-US" i="1" dirty="0" err="1"/>
              <a:t>w</a:t>
            </a:r>
            <a:r>
              <a:rPr lang="en-US" i="1" baseline="-25000" dirty="0" err="1"/>
              <a:t>q</a:t>
            </a:r>
            <a:r>
              <a:rPr lang="en-US" i="1" baseline="-25000" dirty="0"/>
              <a:t>  </a:t>
            </a:r>
            <a:r>
              <a:rPr lang="en-US" dirty="0"/>
              <a:t>)</a:t>
            </a:r>
          </a:p>
          <a:p>
            <a:pPr fontAlgn="base"/>
            <a:r>
              <a:rPr lang="en-US" dirty="0"/>
              <a:t>Learned by minimizing cross-entropy for the relevance task:</a:t>
            </a:r>
          </a:p>
          <a:p>
            <a:pPr lvl="2" fontAlgn="base">
              <a:spcBef>
                <a:spcPts val="0"/>
              </a:spcBef>
            </a:pPr>
            <a:r>
              <a:rPr lang="en-US" dirty="0" err="1"/>
              <a:t>L_rel</a:t>
            </a:r>
            <a:r>
              <a:rPr lang="en-US" dirty="0"/>
              <a:t> = − log p(</a:t>
            </a:r>
            <a:r>
              <a:rPr lang="en-US" dirty="0" err="1"/>
              <a:t>r|q</a:t>
            </a:r>
            <a:r>
              <a:rPr lang="en-US" dirty="0"/>
              <a:t>, S; W) </a:t>
            </a:r>
          </a:p>
          <a:p>
            <a:pPr marL="114300" indent="0" fontAlgn="base">
              <a:buNone/>
            </a:pPr>
            <a:r>
              <a:rPr lang="en-US" dirty="0"/>
              <a:t> </a:t>
            </a:r>
            <a:br>
              <a:rPr lang="en-US" dirty="0"/>
            </a:br>
            <a:br>
              <a:rPr lang="en-US" dirty="0"/>
            </a:br>
            <a:br>
              <a:rPr lang="en-US" dirty="0"/>
            </a:br>
            <a:br>
              <a:rPr lang="en-US" dirty="0"/>
            </a:br>
            <a:endParaRPr lang="en-US" dirty="0"/>
          </a:p>
          <a:p>
            <a:endParaRPr lang="en-US" dirty="0"/>
          </a:p>
        </p:txBody>
      </p:sp>
      <p:pic>
        <p:nvPicPr>
          <p:cNvPr id="5" name="Picture 4">
            <a:extLst>
              <a:ext uri="{FF2B5EF4-FFF2-40B4-BE49-F238E27FC236}">
                <a16:creationId xmlns:a16="http://schemas.microsoft.com/office/drawing/2014/main" id="{0F405710-8BCD-034A-8BDB-BEDF10FE44CC}"/>
              </a:ext>
            </a:extLst>
          </p:cNvPr>
          <p:cNvPicPr>
            <a:picLocks noChangeAspect="1"/>
          </p:cNvPicPr>
          <p:nvPr/>
        </p:nvPicPr>
        <p:blipFill>
          <a:blip r:embed="rId2"/>
          <a:stretch>
            <a:fillRect/>
          </a:stretch>
        </p:blipFill>
        <p:spPr>
          <a:xfrm>
            <a:off x="100738" y="2496299"/>
            <a:ext cx="6121831" cy="2465647"/>
          </a:xfrm>
          <a:prstGeom prst="rect">
            <a:avLst/>
          </a:prstGeom>
        </p:spPr>
      </p:pic>
      <p:pic>
        <p:nvPicPr>
          <p:cNvPr id="6" name="Google Shape;80;p14" descr="logo v5.png">
            <a:extLst>
              <a:ext uri="{FF2B5EF4-FFF2-40B4-BE49-F238E27FC236}">
                <a16:creationId xmlns:a16="http://schemas.microsoft.com/office/drawing/2014/main" id="{5F9A0C30-9C02-BB49-B40C-BEBE85C09086}"/>
              </a:ext>
            </a:extLst>
          </p:cNvPr>
          <p:cNvPicPr preferRelativeResize="0"/>
          <p:nvPr/>
        </p:nvPicPr>
        <p:blipFill rotWithShape="1">
          <a:blip r:embed="rId3">
            <a:alphaModFix/>
          </a:blip>
          <a:srcRect/>
          <a:stretch/>
        </p:blipFill>
        <p:spPr>
          <a:xfrm>
            <a:off x="7915551" y="1"/>
            <a:ext cx="1228447" cy="921343"/>
          </a:xfrm>
          <a:prstGeom prst="rect">
            <a:avLst/>
          </a:prstGeom>
          <a:noFill/>
          <a:ln>
            <a:noFill/>
          </a:ln>
        </p:spPr>
      </p:pic>
    </p:spTree>
    <p:extLst>
      <p:ext uri="{BB962C8B-B14F-4D97-AF65-F5344CB8AC3E}">
        <p14:creationId xmlns:p14="http://schemas.microsoft.com/office/powerpoint/2010/main" val="425385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3239962-D63F-7E42-93E7-A1EEA478A9A1}"/>
              </a:ext>
            </a:extLst>
          </p:cNvPr>
          <p:cNvSpPr txBox="1"/>
          <p:nvPr/>
        </p:nvSpPr>
        <p:spPr>
          <a:xfrm>
            <a:off x="2286000" y="2418830"/>
            <a:ext cx="4572000" cy="307777"/>
          </a:xfrm>
          <a:prstGeom prst="rect">
            <a:avLst/>
          </a:prstGeom>
          <a:noFill/>
        </p:spPr>
        <p:txBody>
          <a:bodyPr wrap="square">
            <a:spAutoFit/>
          </a:bodyPr>
          <a:lstStyle/>
          <a:p>
            <a:r>
              <a:rPr lang="en-US" b="0" dirty="0">
                <a:effectLst/>
              </a:rPr>
              <a:t> </a:t>
            </a:r>
            <a:endParaRPr lang="en-US" dirty="0"/>
          </a:p>
        </p:txBody>
      </p:sp>
      <p:sp>
        <p:nvSpPr>
          <p:cNvPr id="9" name="Title 8">
            <a:extLst>
              <a:ext uri="{FF2B5EF4-FFF2-40B4-BE49-F238E27FC236}">
                <a16:creationId xmlns:a16="http://schemas.microsoft.com/office/drawing/2014/main" id="{7B78FEEA-CA83-034B-8CA1-E1B6A8C7BB54}"/>
              </a:ext>
            </a:extLst>
          </p:cNvPr>
          <p:cNvSpPr>
            <a:spLocks noGrp="1"/>
          </p:cNvSpPr>
          <p:nvPr>
            <p:ph type="title"/>
          </p:nvPr>
        </p:nvSpPr>
        <p:spPr/>
        <p:txBody>
          <a:bodyPr/>
          <a:lstStyle/>
          <a:p>
            <a:r>
              <a:rPr lang="en-US" dirty="0"/>
              <a:t>Alignment Issues</a:t>
            </a:r>
          </a:p>
        </p:txBody>
      </p:sp>
      <p:sp>
        <p:nvSpPr>
          <p:cNvPr id="10" name="Text Placeholder 9">
            <a:extLst>
              <a:ext uri="{FF2B5EF4-FFF2-40B4-BE49-F238E27FC236}">
                <a16:creationId xmlns:a16="http://schemas.microsoft.com/office/drawing/2014/main" id="{B602909F-9677-564E-9814-5BBEADBD67BF}"/>
              </a:ext>
            </a:extLst>
          </p:cNvPr>
          <p:cNvSpPr>
            <a:spLocks noGrp="1"/>
          </p:cNvSpPr>
          <p:nvPr>
            <p:ph type="body" idx="1"/>
          </p:nvPr>
        </p:nvSpPr>
        <p:spPr/>
        <p:txBody>
          <a:bodyPr/>
          <a:lstStyle/>
          <a:p>
            <a:r>
              <a:rPr lang="en-US" dirty="0"/>
              <a:t>Ideally, </a:t>
            </a:r>
            <a:br>
              <a:rPr lang="en-US" dirty="0"/>
            </a:br>
            <a:br>
              <a:rPr lang="en-US" dirty="0"/>
            </a:br>
            <a:r>
              <a:rPr lang="en-US" i="1" dirty="0"/>
              <a:t>s</a:t>
            </a:r>
            <a:r>
              <a:rPr lang="en-US" baseline="30000" dirty="0"/>
              <a:t>*</a:t>
            </a:r>
            <a:r>
              <a:rPr lang="en-US" dirty="0"/>
              <a:t> = </a:t>
            </a:r>
            <a:r>
              <a:rPr lang="en-US" dirty="0" err="1"/>
              <a:t>arg</a:t>
            </a:r>
            <a:r>
              <a:rPr lang="en-US" dirty="0"/>
              <a:t> </a:t>
            </a:r>
            <a:r>
              <a:rPr lang="en-US" dirty="0" err="1"/>
              <a:t>max</a:t>
            </a:r>
            <a:r>
              <a:rPr lang="en-US" i="1" baseline="-25000" dirty="0" err="1"/>
              <a:t>s</a:t>
            </a:r>
            <a:r>
              <a:rPr lang="en-US" baseline="-25000" dirty="0"/>
              <a:t> ∈ S</a:t>
            </a:r>
            <a:r>
              <a:rPr lang="en-US" dirty="0"/>
              <a:t>  </a:t>
            </a:r>
            <a:r>
              <a:rPr lang="en-US" i="1" dirty="0" err="1"/>
              <a:t>w</a:t>
            </a:r>
            <a:r>
              <a:rPr lang="en-US" i="1" baseline="-25000" dirty="0" err="1"/>
              <a:t>s</a:t>
            </a:r>
            <a:r>
              <a:rPr lang="en-US" baseline="30000" dirty="0" err="1"/>
              <a:t>T</a:t>
            </a:r>
            <a:r>
              <a:rPr lang="en-US" baseline="30000" dirty="0"/>
              <a:t> </a:t>
            </a:r>
            <a:r>
              <a:rPr lang="en-US" i="1" dirty="0" err="1"/>
              <a:t>w</a:t>
            </a:r>
            <a:r>
              <a:rPr lang="en-US" i="1" baseline="-25000" dirty="0" err="1"/>
              <a:t>q</a:t>
            </a:r>
            <a:r>
              <a:rPr lang="en-US" i="1" baseline="-25000" dirty="0"/>
              <a:t>   </a:t>
            </a:r>
            <a:r>
              <a:rPr lang="en-US" dirty="0"/>
              <a:t> </a:t>
            </a:r>
          </a:p>
          <a:p>
            <a:pPr marL="114300" indent="0">
              <a:buNone/>
            </a:pPr>
            <a:br>
              <a:rPr lang="en-US" dirty="0"/>
            </a:br>
            <a:r>
              <a:rPr lang="en-US" dirty="0"/>
              <a:t>would correspond to genuine translation equivalents </a:t>
            </a:r>
            <a:r>
              <a:rPr lang="en-US" i="1" dirty="0"/>
              <a:t>s</a:t>
            </a:r>
            <a:r>
              <a:rPr lang="en-US" i="1" baseline="30000" dirty="0"/>
              <a:t>*</a:t>
            </a:r>
            <a:r>
              <a:rPr lang="en-US" dirty="0"/>
              <a:t> and </a:t>
            </a:r>
            <a:r>
              <a:rPr lang="en-US" i="1" dirty="0"/>
              <a:t>q.</a:t>
            </a:r>
            <a:endParaRPr lang="en-US" dirty="0"/>
          </a:p>
          <a:p>
            <a:r>
              <a:rPr lang="en-US" i="1" dirty="0"/>
              <a:t>Example: </a:t>
            </a:r>
            <a:r>
              <a:rPr lang="en-US" i="1" dirty="0">
                <a:solidFill>
                  <a:srgbClr val="FF0000"/>
                </a:solidFill>
              </a:rPr>
              <a:t>(in practice)</a:t>
            </a:r>
            <a:br>
              <a:rPr lang="en-US" dirty="0">
                <a:solidFill>
                  <a:srgbClr val="FF0000"/>
                </a:solidFill>
              </a:rPr>
            </a:br>
            <a:r>
              <a:rPr lang="en-US" i="1" dirty="0"/>
              <a:t>S = sandwich de crema de </a:t>
            </a:r>
            <a:r>
              <a:rPr lang="en-US" i="1" dirty="0" err="1"/>
              <a:t>cacahuate</a:t>
            </a:r>
            <a:r>
              <a:rPr lang="en-US" i="1" dirty="0"/>
              <a:t> con </a:t>
            </a:r>
            <a:r>
              <a:rPr lang="en-US" i="1" dirty="0" err="1"/>
              <a:t>mermelada</a:t>
            </a:r>
            <a:r>
              <a:rPr lang="en-US" i="1" dirty="0"/>
              <a:t> </a:t>
            </a:r>
            <a:br>
              <a:rPr lang="en-US" dirty="0"/>
            </a:br>
            <a:r>
              <a:rPr lang="en-US" i="1" dirty="0"/>
              <a:t>q = jelly</a:t>
            </a:r>
            <a:br>
              <a:rPr lang="en-US" dirty="0"/>
            </a:br>
            <a:r>
              <a:rPr lang="en-US" i="1" dirty="0"/>
              <a:t>s</a:t>
            </a:r>
            <a:r>
              <a:rPr lang="en-US" baseline="30000" dirty="0"/>
              <a:t>* </a:t>
            </a:r>
            <a:r>
              <a:rPr lang="en-US" dirty="0"/>
              <a:t>=</a:t>
            </a:r>
            <a:r>
              <a:rPr lang="en-US" baseline="30000" dirty="0"/>
              <a:t> </a:t>
            </a:r>
            <a:r>
              <a:rPr lang="en-US" strike="sngStrike" dirty="0" err="1"/>
              <a:t>mermelada</a:t>
            </a:r>
            <a:r>
              <a:rPr lang="en-US" dirty="0"/>
              <a:t>  </a:t>
            </a:r>
            <a:r>
              <a:rPr lang="en-US" dirty="0" err="1">
                <a:solidFill>
                  <a:srgbClr val="FF0000"/>
                </a:solidFill>
              </a:rPr>
              <a:t>cacahuate</a:t>
            </a:r>
            <a:endParaRPr lang="en-US" dirty="0">
              <a:solidFill>
                <a:srgbClr val="FF0000"/>
              </a:solidFill>
            </a:endParaRPr>
          </a:p>
          <a:p>
            <a:endParaRPr lang="en-US" dirty="0"/>
          </a:p>
        </p:txBody>
      </p:sp>
    </p:spTree>
    <p:extLst>
      <p:ext uri="{BB962C8B-B14F-4D97-AF65-F5344CB8AC3E}">
        <p14:creationId xmlns:p14="http://schemas.microsoft.com/office/powerpoint/2010/main" val="841263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8F501-670A-9C47-BBAE-00285F7F3F67}"/>
              </a:ext>
            </a:extLst>
          </p:cNvPr>
          <p:cNvSpPr>
            <a:spLocks noGrp="1"/>
          </p:cNvSpPr>
          <p:nvPr>
            <p:ph type="title"/>
          </p:nvPr>
        </p:nvSpPr>
        <p:spPr>
          <a:xfrm>
            <a:off x="381442" y="181554"/>
            <a:ext cx="8520600" cy="572700"/>
          </a:xfrm>
        </p:spPr>
        <p:txBody>
          <a:bodyPr/>
          <a:lstStyle/>
          <a:p>
            <a:r>
              <a:rPr lang="en-US" dirty="0"/>
              <a:t>SECLR-RT – Augmented with Rationale Training </a:t>
            </a:r>
          </a:p>
        </p:txBody>
      </p:sp>
      <p:sp>
        <p:nvSpPr>
          <p:cNvPr id="3" name="Text Placeholder 2">
            <a:extLst>
              <a:ext uri="{FF2B5EF4-FFF2-40B4-BE49-F238E27FC236}">
                <a16:creationId xmlns:a16="http://schemas.microsoft.com/office/drawing/2014/main" id="{248195EE-56AA-2C4F-862C-065A83B779F6}"/>
              </a:ext>
            </a:extLst>
          </p:cNvPr>
          <p:cNvSpPr>
            <a:spLocks noGrp="1"/>
          </p:cNvSpPr>
          <p:nvPr>
            <p:ph type="body" idx="1"/>
          </p:nvPr>
        </p:nvSpPr>
        <p:spPr/>
        <p:txBody>
          <a:bodyPr/>
          <a:lstStyle/>
          <a:p>
            <a:r>
              <a:rPr lang="en-US" dirty="0"/>
              <a:t>Statistical MT (SMT) learns more precise alignments of query/sentence</a:t>
            </a:r>
          </a:p>
          <a:p>
            <a:r>
              <a:rPr lang="en-US" dirty="0"/>
              <a:t>Intuition: Regularize SECLR  behavior with SMT’s “rationales” (alignments)</a:t>
            </a:r>
          </a:p>
        </p:txBody>
      </p:sp>
      <p:pic>
        <p:nvPicPr>
          <p:cNvPr id="5" name="Picture 4">
            <a:extLst>
              <a:ext uri="{FF2B5EF4-FFF2-40B4-BE49-F238E27FC236}">
                <a16:creationId xmlns:a16="http://schemas.microsoft.com/office/drawing/2014/main" id="{0F405710-8BCD-034A-8BDB-BEDF10FE44CC}"/>
              </a:ext>
            </a:extLst>
          </p:cNvPr>
          <p:cNvPicPr>
            <a:picLocks noChangeAspect="1"/>
          </p:cNvPicPr>
          <p:nvPr/>
        </p:nvPicPr>
        <p:blipFill>
          <a:blip r:embed="rId2"/>
          <a:stretch>
            <a:fillRect/>
          </a:stretch>
        </p:blipFill>
        <p:spPr>
          <a:xfrm>
            <a:off x="100738" y="2327244"/>
            <a:ext cx="6121831" cy="2465647"/>
          </a:xfrm>
          <a:prstGeom prst="rect">
            <a:avLst/>
          </a:prstGeom>
        </p:spPr>
      </p:pic>
      <p:pic>
        <p:nvPicPr>
          <p:cNvPr id="7" name="Picture 6">
            <a:extLst>
              <a:ext uri="{FF2B5EF4-FFF2-40B4-BE49-F238E27FC236}">
                <a16:creationId xmlns:a16="http://schemas.microsoft.com/office/drawing/2014/main" id="{5295374B-B9C3-E547-B9AE-E6B95BDF28E7}"/>
              </a:ext>
            </a:extLst>
          </p:cNvPr>
          <p:cNvPicPr>
            <a:picLocks noChangeAspect="1"/>
          </p:cNvPicPr>
          <p:nvPr/>
        </p:nvPicPr>
        <p:blipFill>
          <a:blip r:embed="rId3"/>
          <a:stretch>
            <a:fillRect/>
          </a:stretch>
        </p:blipFill>
        <p:spPr>
          <a:xfrm>
            <a:off x="3709210" y="2180320"/>
            <a:ext cx="5434789" cy="2465647"/>
          </a:xfrm>
          <a:prstGeom prst="rect">
            <a:avLst/>
          </a:prstGeom>
        </p:spPr>
      </p:pic>
      <p:pic>
        <p:nvPicPr>
          <p:cNvPr id="8" name="Google Shape;80;p14" descr="logo v5.png">
            <a:extLst>
              <a:ext uri="{FF2B5EF4-FFF2-40B4-BE49-F238E27FC236}">
                <a16:creationId xmlns:a16="http://schemas.microsoft.com/office/drawing/2014/main" id="{EE4F6E46-16B6-5C49-A928-0BF34262CD93}"/>
              </a:ext>
            </a:extLst>
          </p:cNvPr>
          <p:cNvPicPr preferRelativeResize="0"/>
          <p:nvPr/>
        </p:nvPicPr>
        <p:blipFill rotWithShape="1">
          <a:blip r:embed="rId4">
            <a:alphaModFix/>
          </a:blip>
          <a:srcRect/>
          <a:stretch/>
        </p:blipFill>
        <p:spPr>
          <a:xfrm>
            <a:off x="7915551" y="1"/>
            <a:ext cx="1228447" cy="921343"/>
          </a:xfrm>
          <a:prstGeom prst="rect">
            <a:avLst/>
          </a:prstGeom>
          <a:noFill/>
          <a:ln>
            <a:noFill/>
          </a:ln>
        </p:spPr>
      </p:pic>
    </p:spTree>
    <p:extLst>
      <p:ext uri="{BB962C8B-B14F-4D97-AF65-F5344CB8AC3E}">
        <p14:creationId xmlns:p14="http://schemas.microsoft.com/office/powerpoint/2010/main" val="1132163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8F501-670A-9C47-BBAE-00285F7F3F67}"/>
              </a:ext>
            </a:extLst>
          </p:cNvPr>
          <p:cNvSpPr>
            <a:spLocks noGrp="1"/>
          </p:cNvSpPr>
          <p:nvPr>
            <p:ph type="title"/>
          </p:nvPr>
        </p:nvSpPr>
        <p:spPr>
          <a:xfrm>
            <a:off x="381442" y="181554"/>
            <a:ext cx="8520600" cy="572700"/>
          </a:xfrm>
        </p:spPr>
        <p:txBody>
          <a:bodyPr/>
          <a:lstStyle/>
          <a:p>
            <a:r>
              <a:rPr lang="en-US" dirty="0"/>
              <a:t>SECLR-RT – Augmented with Rationale Training </a:t>
            </a:r>
          </a:p>
        </p:txBody>
      </p:sp>
      <p:sp>
        <p:nvSpPr>
          <p:cNvPr id="3" name="Text Placeholder 2">
            <a:extLst>
              <a:ext uri="{FF2B5EF4-FFF2-40B4-BE49-F238E27FC236}">
                <a16:creationId xmlns:a16="http://schemas.microsoft.com/office/drawing/2014/main" id="{248195EE-56AA-2C4F-862C-065A83B779F6}"/>
              </a:ext>
            </a:extLst>
          </p:cNvPr>
          <p:cNvSpPr>
            <a:spLocks noGrp="1"/>
          </p:cNvSpPr>
          <p:nvPr>
            <p:ph type="body" idx="1"/>
          </p:nvPr>
        </p:nvSpPr>
        <p:spPr/>
        <p:txBody>
          <a:bodyPr/>
          <a:lstStyle/>
          <a:p>
            <a:r>
              <a:rPr lang="en-US" dirty="0"/>
              <a:t>Statistical MT (SMT) learns more precise alignments of query/sentence</a:t>
            </a:r>
          </a:p>
          <a:p>
            <a:r>
              <a:rPr lang="en-US" dirty="0"/>
              <a:t>Intuition: Regularize SECLR  behavior with SMT’s “rationales” (alignments)</a:t>
            </a:r>
          </a:p>
        </p:txBody>
      </p:sp>
      <p:pic>
        <p:nvPicPr>
          <p:cNvPr id="5" name="Picture 4">
            <a:extLst>
              <a:ext uri="{FF2B5EF4-FFF2-40B4-BE49-F238E27FC236}">
                <a16:creationId xmlns:a16="http://schemas.microsoft.com/office/drawing/2014/main" id="{0F405710-8BCD-034A-8BDB-BEDF10FE44CC}"/>
              </a:ext>
            </a:extLst>
          </p:cNvPr>
          <p:cNvPicPr>
            <a:picLocks noChangeAspect="1"/>
          </p:cNvPicPr>
          <p:nvPr/>
        </p:nvPicPr>
        <p:blipFill>
          <a:blip r:embed="rId2"/>
          <a:stretch>
            <a:fillRect/>
          </a:stretch>
        </p:blipFill>
        <p:spPr>
          <a:xfrm>
            <a:off x="100738" y="2327244"/>
            <a:ext cx="6121831" cy="2465647"/>
          </a:xfrm>
          <a:prstGeom prst="rect">
            <a:avLst/>
          </a:prstGeom>
        </p:spPr>
      </p:pic>
      <p:pic>
        <p:nvPicPr>
          <p:cNvPr id="8" name="Google Shape;80;p14" descr="logo v5.png">
            <a:extLst>
              <a:ext uri="{FF2B5EF4-FFF2-40B4-BE49-F238E27FC236}">
                <a16:creationId xmlns:a16="http://schemas.microsoft.com/office/drawing/2014/main" id="{EE4F6E46-16B6-5C49-A928-0BF34262CD93}"/>
              </a:ext>
            </a:extLst>
          </p:cNvPr>
          <p:cNvPicPr preferRelativeResize="0"/>
          <p:nvPr/>
        </p:nvPicPr>
        <p:blipFill rotWithShape="1">
          <a:blip r:embed="rId3">
            <a:alphaModFix/>
          </a:blip>
          <a:srcRect/>
          <a:stretch/>
        </p:blipFill>
        <p:spPr>
          <a:xfrm>
            <a:off x="7915551" y="1"/>
            <a:ext cx="1228447" cy="921343"/>
          </a:xfrm>
          <a:prstGeom prst="rect">
            <a:avLst/>
          </a:prstGeom>
          <a:noFill/>
          <a:ln>
            <a:noFill/>
          </a:ln>
        </p:spPr>
      </p:pic>
      <p:pic>
        <p:nvPicPr>
          <p:cNvPr id="6" name="Picture 5">
            <a:extLst>
              <a:ext uri="{FF2B5EF4-FFF2-40B4-BE49-F238E27FC236}">
                <a16:creationId xmlns:a16="http://schemas.microsoft.com/office/drawing/2014/main" id="{29F71FC7-00A4-F644-BCB5-E7EB74A65CDB}"/>
              </a:ext>
            </a:extLst>
          </p:cNvPr>
          <p:cNvPicPr>
            <a:picLocks noChangeAspect="1"/>
          </p:cNvPicPr>
          <p:nvPr/>
        </p:nvPicPr>
        <p:blipFill>
          <a:blip r:embed="rId4"/>
          <a:stretch>
            <a:fillRect/>
          </a:stretch>
        </p:blipFill>
        <p:spPr>
          <a:xfrm>
            <a:off x="3936646" y="1929023"/>
            <a:ext cx="4965396" cy="1292256"/>
          </a:xfrm>
          <a:prstGeom prst="rect">
            <a:avLst/>
          </a:prstGeom>
        </p:spPr>
      </p:pic>
      <p:pic>
        <p:nvPicPr>
          <p:cNvPr id="13" name="Picture 12">
            <a:extLst>
              <a:ext uri="{FF2B5EF4-FFF2-40B4-BE49-F238E27FC236}">
                <a16:creationId xmlns:a16="http://schemas.microsoft.com/office/drawing/2014/main" id="{32589B5B-033B-AB42-9397-9125F4584322}"/>
              </a:ext>
            </a:extLst>
          </p:cNvPr>
          <p:cNvPicPr>
            <a:picLocks noChangeAspect="1"/>
          </p:cNvPicPr>
          <p:nvPr/>
        </p:nvPicPr>
        <p:blipFill>
          <a:blip r:embed="rId5"/>
          <a:stretch>
            <a:fillRect/>
          </a:stretch>
        </p:blipFill>
        <p:spPr>
          <a:xfrm>
            <a:off x="5525146" y="3108778"/>
            <a:ext cx="908385" cy="670807"/>
          </a:xfrm>
          <a:prstGeom prst="rect">
            <a:avLst/>
          </a:prstGeom>
        </p:spPr>
      </p:pic>
    </p:spTree>
    <p:extLst>
      <p:ext uri="{BB962C8B-B14F-4D97-AF65-F5344CB8AC3E}">
        <p14:creationId xmlns:p14="http://schemas.microsoft.com/office/powerpoint/2010/main" val="9680051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0D246-A1FF-0540-A6D0-5CA9BFB8F97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9432CAF-D8A4-8843-9507-B6010B5ED846}"/>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888219E6-79CF-FD49-BEAC-36DF6D3DCD29}"/>
              </a:ext>
            </a:extLst>
          </p:cNvPr>
          <p:cNvPicPr>
            <a:picLocks noChangeAspect="1"/>
          </p:cNvPicPr>
          <p:nvPr/>
        </p:nvPicPr>
        <p:blipFill>
          <a:blip r:embed="rId2"/>
          <a:stretch>
            <a:fillRect/>
          </a:stretch>
        </p:blipFill>
        <p:spPr>
          <a:xfrm>
            <a:off x="0" y="0"/>
            <a:ext cx="9144000" cy="5143500"/>
          </a:xfrm>
          <a:prstGeom prst="rect">
            <a:avLst/>
          </a:prstGeom>
        </p:spPr>
      </p:pic>
      <p:pic>
        <p:nvPicPr>
          <p:cNvPr id="5" name="Google Shape;80;p14" descr="logo v5.png">
            <a:extLst>
              <a:ext uri="{FF2B5EF4-FFF2-40B4-BE49-F238E27FC236}">
                <a16:creationId xmlns:a16="http://schemas.microsoft.com/office/drawing/2014/main" id="{9CDDFB38-CC3A-FE41-854B-7614C05F8EA5}"/>
              </a:ext>
            </a:extLst>
          </p:cNvPr>
          <p:cNvPicPr preferRelativeResize="0"/>
          <p:nvPr/>
        </p:nvPicPr>
        <p:blipFill rotWithShape="1">
          <a:blip r:embed="rId3">
            <a:alphaModFix/>
          </a:blip>
          <a:srcRect/>
          <a:stretch/>
        </p:blipFill>
        <p:spPr>
          <a:xfrm>
            <a:off x="7915551" y="1"/>
            <a:ext cx="1228447" cy="921343"/>
          </a:xfrm>
          <a:prstGeom prst="rect">
            <a:avLst/>
          </a:prstGeom>
          <a:noFill/>
          <a:ln>
            <a:noFill/>
          </a:ln>
        </p:spPr>
      </p:pic>
    </p:spTree>
    <p:extLst>
      <p:ext uri="{BB962C8B-B14F-4D97-AF65-F5344CB8AC3E}">
        <p14:creationId xmlns:p14="http://schemas.microsoft.com/office/powerpoint/2010/main" val="588178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65A96-1EF2-324E-8212-D1336A958EB4}"/>
              </a:ext>
            </a:extLst>
          </p:cNvPr>
          <p:cNvSpPr>
            <a:spLocks noGrp="1"/>
          </p:cNvSpPr>
          <p:nvPr>
            <p:ph type="title"/>
          </p:nvPr>
        </p:nvSpPr>
        <p:spPr/>
        <p:txBody>
          <a:bodyPr/>
          <a:lstStyle/>
          <a:p>
            <a:r>
              <a:rPr lang="en-US" dirty="0"/>
              <a:t>Abstractive Summarization</a:t>
            </a:r>
          </a:p>
        </p:txBody>
      </p:sp>
      <p:sp>
        <p:nvSpPr>
          <p:cNvPr id="3" name="Text Placeholder 2">
            <a:extLst>
              <a:ext uri="{FF2B5EF4-FFF2-40B4-BE49-F238E27FC236}">
                <a16:creationId xmlns:a16="http://schemas.microsoft.com/office/drawing/2014/main" id="{B3142BA2-D2DD-0946-88CE-C8A360A2560E}"/>
              </a:ext>
            </a:extLst>
          </p:cNvPr>
          <p:cNvSpPr>
            <a:spLocks noGrp="1"/>
          </p:cNvSpPr>
          <p:nvPr>
            <p:ph type="body" idx="1"/>
          </p:nvPr>
        </p:nvSpPr>
        <p:spPr/>
        <p:txBody>
          <a:bodyPr/>
          <a:lstStyle/>
          <a:p>
            <a:r>
              <a:rPr lang="en-US" dirty="0"/>
              <a:t>Distant learning approach -&gt; </a:t>
            </a:r>
            <a:r>
              <a:rPr lang="en-US" dirty="0" err="1"/>
              <a:t>WikiLingua</a:t>
            </a:r>
            <a:br>
              <a:rPr lang="en-US" dirty="0"/>
            </a:br>
            <a:endParaRPr lang="en-US" dirty="0"/>
          </a:p>
          <a:p>
            <a:r>
              <a:rPr lang="en-US" dirty="0"/>
              <a:t>Summary/article pairs drawn from </a:t>
            </a:r>
            <a:r>
              <a:rPr lang="en-US" dirty="0" err="1"/>
              <a:t>WikiHow</a:t>
            </a:r>
            <a:r>
              <a:rPr lang="en-US" dirty="0"/>
              <a:t>, a how-to guide</a:t>
            </a:r>
          </a:p>
          <a:p>
            <a:pPr lvl="1"/>
            <a:r>
              <a:rPr lang="en-US" dirty="0"/>
              <a:t>18 languages</a:t>
            </a:r>
          </a:p>
          <a:p>
            <a:pPr lvl="1"/>
            <a:r>
              <a:rPr lang="en-US" dirty="0"/>
              <a:t>Each summary/article written and edited by 23 people</a:t>
            </a:r>
          </a:p>
          <a:p>
            <a:pPr lvl="1"/>
            <a:r>
              <a:rPr lang="en-US" dirty="0"/>
              <a:t>Further reviewed by an additional 16 people</a:t>
            </a:r>
            <a:br>
              <a:rPr lang="en-US" dirty="0"/>
            </a:br>
            <a:endParaRPr lang="en-US" dirty="0"/>
          </a:p>
          <a:p>
            <a:r>
              <a:rPr lang="en-US" dirty="0"/>
              <a:t>Each step consists of a summary followed by paragraph detailing instructions</a:t>
            </a:r>
            <a:br>
              <a:rPr lang="en-US" dirty="0"/>
            </a:br>
            <a:endParaRPr lang="en-US" dirty="0"/>
          </a:p>
          <a:p>
            <a:r>
              <a:rPr lang="en-US" dirty="0"/>
              <a:t>Develop direct cross-lingual summarization approach on this data</a:t>
            </a:r>
            <a:br>
              <a:rPr lang="en-US" dirty="0"/>
            </a:br>
            <a:endParaRPr lang="en-US" dirty="0"/>
          </a:p>
          <a:p>
            <a:pPr marL="114300" indent="0">
              <a:buNone/>
            </a:pPr>
            <a:br>
              <a:rPr lang="en-US" dirty="0"/>
            </a:br>
            <a:endParaRPr lang="en-US" dirty="0"/>
          </a:p>
          <a:p>
            <a:endParaRPr lang="en-US" dirty="0"/>
          </a:p>
        </p:txBody>
      </p:sp>
      <p:pic>
        <p:nvPicPr>
          <p:cNvPr id="5" name="Picture 4">
            <a:extLst>
              <a:ext uri="{FF2B5EF4-FFF2-40B4-BE49-F238E27FC236}">
                <a16:creationId xmlns:a16="http://schemas.microsoft.com/office/drawing/2014/main" id="{64DF2594-B82D-DF49-8A3D-9620B3D5D2D7}"/>
              </a:ext>
            </a:extLst>
          </p:cNvPr>
          <p:cNvPicPr>
            <a:picLocks noChangeAspect="1"/>
          </p:cNvPicPr>
          <p:nvPr/>
        </p:nvPicPr>
        <p:blipFill>
          <a:blip r:embed="rId2"/>
          <a:stretch>
            <a:fillRect/>
          </a:stretch>
        </p:blipFill>
        <p:spPr>
          <a:xfrm>
            <a:off x="7835900" y="55858"/>
            <a:ext cx="1308100" cy="1219200"/>
          </a:xfrm>
          <a:prstGeom prst="rect">
            <a:avLst/>
          </a:prstGeom>
        </p:spPr>
      </p:pic>
    </p:spTree>
    <p:extLst>
      <p:ext uri="{BB962C8B-B14F-4D97-AF65-F5344CB8AC3E}">
        <p14:creationId xmlns:p14="http://schemas.microsoft.com/office/powerpoint/2010/main" val="1556569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01A6E2D-1E8D-BA41-83CD-9C5F85F6E08E}"/>
              </a:ext>
            </a:extLst>
          </p:cNvPr>
          <p:cNvPicPr>
            <a:picLocks noChangeAspect="1"/>
          </p:cNvPicPr>
          <p:nvPr/>
        </p:nvPicPr>
        <p:blipFill>
          <a:blip r:embed="rId2"/>
          <a:stretch>
            <a:fillRect/>
          </a:stretch>
        </p:blipFill>
        <p:spPr>
          <a:xfrm>
            <a:off x="-33950" y="805911"/>
            <a:ext cx="9216952" cy="3533613"/>
          </a:xfrm>
          <a:prstGeom prst="rect">
            <a:avLst/>
          </a:prstGeom>
        </p:spPr>
      </p:pic>
      <p:sp>
        <p:nvSpPr>
          <p:cNvPr id="6" name="Title 5">
            <a:extLst>
              <a:ext uri="{FF2B5EF4-FFF2-40B4-BE49-F238E27FC236}">
                <a16:creationId xmlns:a16="http://schemas.microsoft.com/office/drawing/2014/main" id="{F8D6025A-1064-CB4B-88B6-D5A256237441}"/>
              </a:ext>
            </a:extLst>
          </p:cNvPr>
          <p:cNvSpPr>
            <a:spLocks noGrp="1"/>
          </p:cNvSpPr>
          <p:nvPr>
            <p:ph type="title"/>
          </p:nvPr>
        </p:nvSpPr>
        <p:spPr/>
        <p:txBody>
          <a:bodyPr/>
          <a:lstStyle/>
          <a:p>
            <a:r>
              <a:rPr lang="en-US" dirty="0"/>
              <a:t>Summary/article construction</a:t>
            </a:r>
          </a:p>
        </p:txBody>
      </p:sp>
      <p:pic>
        <p:nvPicPr>
          <p:cNvPr id="8" name="Picture 7">
            <a:extLst>
              <a:ext uri="{FF2B5EF4-FFF2-40B4-BE49-F238E27FC236}">
                <a16:creationId xmlns:a16="http://schemas.microsoft.com/office/drawing/2014/main" id="{F99619C2-5066-B847-94C5-8E402DAD4C59}"/>
              </a:ext>
            </a:extLst>
          </p:cNvPr>
          <p:cNvPicPr>
            <a:picLocks noChangeAspect="1"/>
          </p:cNvPicPr>
          <p:nvPr/>
        </p:nvPicPr>
        <p:blipFill>
          <a:blip r:embed="rId3"/>
          <a:stretch>
            <a:fillRect/>
          </a:stretch>
        </p:blipFill>
        <p:spPr>
          <a:xfrm>
            <a:off x="7835900" y="55858"/>
            <a:ext cx="1308100" cy="1219200"/>
          </a:xfrm>
          <a:prstGeom prst="rect">
            <a:avLst/>
          </a:prstGeom>
        </p:spPr>
      </p:pic>
    </p:spTree>
    <p:extLst>
      <p:ext uri="{BB962C8B-B14F-4D97-AF65-F5344CB8AC3E}">
        <p14:creationId xmlns:p14="http://schemas.microsoft.com/office/powerpoint/2010/main" val="1261569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7811BA-0964-E343-B58B-FC60611F8AA5}"/>
              </a:ext>
            </a:extLst>
          </p:cNvPr>
          <p:cNvPicPr>
            <a:picLocks noChangeAspect="1"/>
          </p:cNvPicPr>
          <p:nvPr/>
        </p:nvPicPr>
        <p:blipFill>
          <a:blip r:embed="rId2"/>
          <a:stretch>
            <a:fillRect/>
          </a:stretch>
        </p:blipFill>
        <p:spPr>
          <a:xfrm>
            <a:off x="-58919" y="960895"/>
            <a:ext cx="9261837" cy="3649850"/>
          </a:xfrm>
          <a:prstGeom prst="rect">
            <a:avLst/>
          </a:prstGeom>
        </p:spPr>
      </p:pic>
      <p:sp>
        <p:nvSpPr>
          <p:cNvPr id="4" name="Title 3">
            <a:extLst>
              <a:ext uri="{FF2B5EF4-FFF2-40B4-BE49-F238E27FC236}">
                <a16:creationId xmlns:a16="http://schemas.microsoft.com/office/drawing/2014/main" id="{CAB2ED06-B87B-A84A-A761-FBA021C1718A}"/>
              </a:ext>
            </a:extLst>
          </p:cNvPr>
          <p:cNvSpPr>
            <a:spLocks noGrp="1"/>
          </p:cNvSpPr>
          <p:nvPr>
            <p:ph type="title"/>
          </p:nvPr>
        </p:nvSpPr>
        <p:spPr/>
        <p:txBody>
          <a:bodyPr/>
          <a:lstStyle/>
          <a:p>
            <a:r>
              <a:rPr lang="en-US" dirty="0"/>
              <a:t>Aligning Across Languages</a:t>
            </a:r>
          </a:p>
        </p:txBody>
      </p:sp>
      <p:pic>
        <p:nvPicPr>
          <p:cNvPr id="6" name="Picture 5">
            <a:extLst>
              <a:ext uri="{FF2B5EF4-FFF2-40B4-BE49-F238E27FC236}">
                <a16:creationId xmlns:a16="http://schemas.microsoft.com/office/drawing/2014/main" id="{DD81832B-7374-254D-AD6F-22022EE5CFC5}"/>
              </a:ext>
            </a:extLst>
          </p:cNvPr>
          <p:cNvPicPr>
            <a:picLocks noChangeAspect="1"/>
          </p:cNvPicPr>
          <p:nvPr/>
        </p:nvPicPr>
        <p:blipFill>
          <a:blip r:embed="rId3"/>
          <a:stretch>
            <a:fillRect/>
          </a:stretch>
        </p:blipFill>
        <p:spPr>
          <a:xfrm>
            <a:off x="7835900" y="55858"/>
            <a:ext cx="1308100" cy="1219200"/>
          </a:xfrm>
          <a:prstGeom prst="rect">
            <a:avLst/>
          </a:prstGeom>
        </p:spPr>
      </p:pic>
    </p:spTree>
    <p:extLst>
      <p:ext uri="{BB962C8B-B14F-4D97-AF65-F5344CB8AC3E}">
        <p14:creationId xmlns:p14="http://schemas.microsoft.com/office/powerpoint/2010/main" val="2420885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5ECFF-CBFB-FF4B-9258-0DFAD00E9CDD}"/>
              </a:ext>
            </a:extLst>
          </p:cNvPr>
          <p:cNvSpPr>
            <a:spLocks noGrp="1"/>
          </p:cNvSpPr>
          <p:nvPr>
            <p:ph type="title"/>
          </p:nvPr>
        </p:nvSpPr>
        <p:spPr/>
        <p:txBody>
          <a:bodyPr/>
          <a:lstStyle/>
          <a:p>
            <a:r>
              <a:rPr lang="en-US" dirty="0"/>
              <a:t>Data Statistics</a:t>
            </a:r>
          </a:p>
        </p:txBody>
      </p:sp>
      <p:pic>
        <p:nvPicPr>
          <p:cNvPr id="4" name="Picture 3">
            <a:extLst>
              <a:ext uri="{FF2B5EF4-FFF2-40B4-BE49-F238E27FC236}">
                <a16:creationId xmlns:a16="http://schemas.microsoft.com/office/drawing/2014/main" id="{0AF67D8D-0F1A-324E-A844-A1B56F507C55}"/>
              </a:ext>
            </a:extLst>
          </p:cNvPr>
          <p:cNvPicPr>
            <a:picLocks noChangeAspect="1"/>
          </p:cNvPicPr>
          <p:nvPr/>
        </p:nvPicPr>
        <p:blipFill>
          <a:blip r:embed="rId2"/>
          <a:stretch>
            <a:fillRect/>
          </a:stretch>
        </p:blipFill>
        <p:spPr>
          <a:xfrm>
            <a:off x="-107116" y="1421001"/>
            <a:ext cx="9251116" cy="2301497"/>
          </a:xfrm>
          <a:prstGeom prst="rect">
            <a:avLst/>
          </a:prstGeom>
        </p:spPr>
      </p:pic>
      <p:pic>
        <p:nvPicPr>
          <p:cNvPr id="6" name="Picture 5">
            <a:extLst>
              <a:ext uri="{FF2B5EF4-FFF2-40B4-BE49-F238E27FC236}">
                <a16:creationId xmlns:a16="http://schemas.microsoft.com/office/drawing/2014/main" id="{0820BEB9-4F8E-4541-BEC4-53BDAD4BD097}"/>
              </a:ext>
            </a:extLst>
          </p:cNvPr>
          <p:cNvPicPr>
            <a:picLocks noChangeAspect="1"/>
          </p:cNvPicPr>
          <p:nvPr/>
        </p:nvPicPr>
        <p:blipFill>
          <a:blip r:embed="rId3"/>
          <a:stretch>
            <a:fillRect/>
          </a:stretch>
        </p:blipFill>
        <p:spPr>
          <a:xfrm>
            <a:off x="7835900" y="55858"/>
            <a:ext cx="1308100" cy="1219200"/>
          </a:xfrm>
          <a:prstGeom prst="rect">
            <a:avLst/>
          </a:prstGeom>
        </p:spPr>
      </p:pic>
    </p:spTree>
    <p:extLst>
      <p:ext uri="{BB962C8B-B14F-4D97-AF65-F5344CB8AC3E}">
        <p14:creationId xmlns:p14="http://schemas.microsoft.com/office/powerpoint/2010/main" val="20369868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402C8-297B-5C46-9DB7-86F554F01981}"/>
              </a:ext>
            </a:extLst>
          </p:cNvPr>
          <p:cNvSpPr>
            <a:spLocks noGrp="1"/>
          </p:cNvSpPr>
          <p:nvPr>
            <p:ph type="title"/>
          </p:nvPr>
        </p:nvSpPr>
        <p:spPr/>
        <p:txBody>
          <a:bodyPr/>
          <a:lstStyle/>
          <a:p>
            <a:r>
              <a:rPr lang="en-US" dirty="0"/>
              <a:t>Enables Experimentation with a Variety of Models</a:t>
            </a:r>
          </a:p>
        </p:txBody>
      </p:sp>
      <p:sp>
        <p:nvSpPr>
          <p:cNvPr id="3" name="Text Placeholder 2">
            <a:extLst>
              <a:ext uri="{FF2B5EF4-FFF2-40B4-BE49-F238E27FC236}">
                <a16:creationId xmlns:a16="http://schemas.microsoft.com/office/drawing/2014/main" id="{33DE0250-51BA-DD4D-A8F7-513547C2F89E}"/>
              </a:ext>
            </a:extLst>
          </p:cNvPr>
          <p:cNvSpPr>
            <a:spLocks noGrp="1"/>
          </p:cNvSpPr>
          <p:nvPr>
            <p:ph type="body" idx="1"/>
          </p:nvPr>
        </p:nvSpPr>
        <p:spPr/>
        <p:txBody>
          <a:bodyPr/>
          <a:lstStyle/>
          <a:p>
            <a:r>
              <a:rPr lang="en-US" dirty="0"/>
              <a:t>Traditional models</a:t>
            </a:r>
          </a:p>
          <a:p>
            <a:pPr lvl="1">
              <a:spcBef>
                <a:spcPts val="0"/>
              </a:spcBef>
            </a:pPr>
            <a:r>
              <a:rPr lang="en-US" dirty="0"/>
              <a:t>Summarize then Translate (</a:t>
            </a:r>
            <a:r>
              <a:rPr lang="en-US" dirty="0" err="1"/>
              <a:t>SumTrans</a:t>
            </a:r>
            <a:r>
              <a:rPr lang="en-US" dirty="0"/>
              <a:t>)</a:t>
            </a:r>
          </a:p>
          <a:p>
            <a:pPr lvl="1">
              <a:spcBef>
                <a:spcPts val="0"/>
              </a:spcBef>
            </a:pPr>
            <a:r>
              <a:rPr lang="en-US" dirty="0"/>
              <a:t>Translate then Summarize (</a:t>
            </a:r>
            <a:r>
              <a:rPr lang="en-US" dirty="0" err="1"/>
              <a:t>TransSum</a:t>
            </a:r>
            <a:r>
              <a:rPr lang="en-US" dirty="0"/>
              <a:t>)</a:t>
            </a:r>
          </a:p>
          <a:p>
            <a:pPr lvl="1">
              <a:spcBef>
                <a:spcPts val="0"/>
              </a:spcBef>
            </a:pPr>
            <a:r>
              <a:rPr lang="en-US" dirty="0"/>
              <a:t>Translate then Summarize augmented with round-trip translation (</a:t>
            </a:r>
            <a:r>
              <a:rPr lang="en-US" dirty="0" err="1"/>
              <a:t>TransSum</a:t>
            </a:r>
            <a:r>
              <a:rPr lang="en-US" dirty="0"/>
              <a:t>-R) (Ouyang et al 2019) </a:t>
            </a:r>
            <a:br>
              <a:rPr lang="en-US" dirty="0"/>
            </a:br>
            <a:endParaRPr lang="en-US" dirty="0"/>
          </a:p>
          <a:p>
            <a:r>
              <a:rPr lang="en-US" dirty="0"/>
              <a:t>New models to avoid translation at summarization time</a:t>
            </a:r>
          </a:p>
          <a:p>
            <a:pPr lvl="1">
              <a:spcBef>
                <a:spcPts val="0"/>
              </a:spcBef>
            </a:pPr>
            <a:r>
              <a:rPr lang="en-US" dirty="0"/>
              <a:t>Direct Cross-lingual summarization (DC) – </a:t>
            </a:r>
            <a:r>
              <a:rPr lang="en-US" dirty="0" err="1"/>
              <a:t>mBART</a:t>
            </a:r>
            <a:r>
              <a:rPr lang="en-US" dirty="0"/>
              <a:t> tuned with source language articles and English summaries</a:t>
            </a:r>
          </a:p>
          <a:p>
            <a:pPr lvl="1">
              <a:spcBef>
                <a:spcPts val="0"/>
              </a:spcBef>
            </a:pPr>
            <a:r>
              <a:rPr lang="en-US" dirty="0"/>
              <a:t>Direct Cross-lingual summarization with synthetic data (DC + Synth) – augmented with English articles translated to source paired with English summaries</a:t>
            </a:r>
          </a:p>
          <a:p>
            <a:pPr lvl="1">
              <a:spcBef>
                <a:spcPts val="0"/>
              </a:spcBef>
            </a:pPr>
            <a:r>
              <a:rPr lang="en-US" dirty="0"/>
              <a:t>Direct Cross-lingual summarization with synthetic data and MT – </a:t>
            </a:r>
            <a:r>
              <a:rPr lang="en-US" dirty="0" err="1"/>
              <a:t>mBART</a:t>
            </a:r>
            <a:r>
              <a:rPr lang="en-US" dirty="0"/>
              <a:t> fine-tuned for MT followed by fine-tuning for summarization</a:t>
            </a:r>
          </a:p>
          <a:p>
            <a:pPr lvl="1"/>
            <a:endParaRPr lang="en-US" dirty="0"/>
          </a:p>
          <a:p>
            <a:pPr lvl="1"/>
            <a:endParaRPr lang="en-US" dirty="0"/>
          </a:p>
        </p:txBody>
      </p:sp>
    </p:spTree>
    <p:extLst>
      <p:ext uri="{BB962C8B-B14F-4D97-AF65-F5344CB8AC3E}">
        <p14:creationId xmlns:p14="http://schemas.microsoft.com/office/powerpoint/2010/main" val="3872707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106A8D-FCFB-5348-A32B-A8C7503A6797}"/>
              </a:ext>
            </a:extLst>
          </p:cNvPr>
          <p:cNvSpPr>
            <a:spLocks noGrp="1"/>
          </p:cNvSpPr>
          <p:nvPr>
            <p:ph type="title"/>
          </p:nvPr>
        </p:nvSpPr>
        <p:spPr>
          <a:xfrm>
            <a:off x="2582201" y="2211832"/>
            <a:ext cx="8520600" cy="572700"/>
          </a:xfrm>
        </p:spPr>
        <p:txBody>
          <a:bodyPr/>
          <a:lstStyle/>
          <a:p>
            <a:r>
              <a:rPr lang="en-US" dirty="0"/>
              <a:t>A key issue: Data</a:t>
            </a:r>
          </a:p>
        </p:txBody>
      </p:sp>
      <p:sp>
        <p:nvSpPr>
          <p:cNvPr id="5" name="Text Placeholder 4">
            <a:extLst>
              <a:ext uri="{FF2B5EF4-FFF2-40B4-BE49-F238E27FC236}">
                <a16:creationId xmlns:a16="http://schemas.microsoft.com/office/drawing/2014/main" id="{9492CE12-B490-8B48-A95E-02C00FDF9BDB}"/>
              </a:ext>
            </a:extLst>
          </p:cNvPr>
          <p:cNvSpPr>
            <a:spLocks noGrp="1"/>
          </p:cNvSpPr>
          <p:nvPr>
            <p:ph type="body" idx="1"/>
          </p:nvPr>
        </p:nvSpPr>
        <p:spPr/>
        <p:txBody>
          <a:bodyPr/>
          <a:lstStyle/>
          <a:p>
            <a:endParaRPr lang="en-US" dirty="0"/>
          </a:p>
          <a:p>
            <a:pPr marL="114300" indent="0">
              <a:buNone/>
            </a:pPr>
            <a:endParaRPr lang="en-US" dirty="0"/>
          </a:p>
        </p:txBody>
      </p:sp>
    </p:spTree>
    <p:extLst>
      <p:ext uri="{BB962C8B-B14F-4D97-AF65-F5344CB8AC3E}">
        <p14:creationId xmlns:p14="http://schemas.microsoft.com/office/powerpoint/2010/main" val="3791190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B00B01-5857-354D-BA40-BBE8B1321CFD}"/>
              </a:ext>
            </a:extLst>
          </p:cNvPr>
          <p:cNvPicPr>
            <a:picLocks noChangeAspect="1"/>
          </p:cNvPicPr>
          <p:nvPr/>
        </p:nvPicPr>
        <p:blipFill rotWithShape="1">
          <a:blip r:embed="rId2"/>
          <a:srcRect b="1996"/>
          <a:stretch/>
        </p:blipFill>
        <p:spPr>
          <a:xfrm>
            <a:off x="-1" y="-255723"/>
            <a:ext cx="8763000" cy="3223648"/>
          </a:xfrm>
          <a:prstGeom prst="rect">
            <a:avLst/>
          </a:prstGeom>
        </p:spPr>
      </p:pic>
      <p:sp>
        <p:nvSpPr>
          <p:cNvPr id="9" name="Text Placeholder 8">
            <a:extLst>
              <a:ext uri="{FF2B5EF4-FFF2-40B4-BE49-F238E27FC236}">
                <a16:creationId xmlns:a16="http://schemas.microsoft.com/office/drawing/2014/main" id="{6048E3DB-4590-9B4A-B779-B5AB2DBAAE8F}"/>
              </a:ext>
            </a:extLst>
          </p:cNvPr>
          <p:cNvSpPr>
            <a:spLocks noGrp="1"/>
          </p:cNvSpPr>
          <p:nvPr>
            <p:ph type="body" idx="1"/>
          </p:nvPr>
        </p:nvSpPr>
        <p:spPr>
          <a:xfrm>
            <a:off x="0" y="1352976"/>
            <a:ext cx="4432515" cy="3416400"/>
          </a:xfrm>
        </p:spPr>
        <p:txBody>
          <a:bodyPr/>
          <a:lstStyle/>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r>
              <a:rPr lang="en-US" sz="1200" b="1" dirty="0">
                <a:solidFill>
                  <a:schemeClr val="tx1"/>
                </a:solidFill>
              </a:rPr>
              <a:t>Article:</a:t>
            </a:r>
            <a:r>
              <a:rPr lang="en-US" sz="1200" dirty="0"/>
              <a:t> Does the speaker talk in a way that makes you want to keep listening, or is it easy to tune out? ... The way the speaker holds him or herself should project confidence and charisma, making the audience feel engaged and included ... Too many “ums”, “likes” and “</a:t>
            </a:r>
            <a:r>
              <a:rPr lang="en-US" sz="1200" dirty="0" err="1"/>
              <a:t>uhs</a:t>
            </a:r>
            <a:r>
              <a:rPr lang="en-US" sz="1200" dirty="0"/>
              <a:t>” take away from a speaker’s credibility ... A great speaker should have memorized the speech long in advance ... Look for signs that the speaker is nervous so you can offer a critique that will help him or her improve next time ...</a:t>
            </a:r>
          </a:p>
        </p:txBody>
      </p:sp>
      <p:sp>
        <p:nvSpPr>
          <p:cNvPr id="10" name="Text Placeholder 9">
            <a:extLst>
              <a:ext uri="{FF2B5EF4-FFF2-40B4-BE49-F238E27FC236}">
                <a16:creationId xmlns:a16="http://schemas.microsoft.com/office/drawing/2014/main" id="{14A8513B-211C-4F45-8C80-F22A081948B4}"/>
              </a:ext>
            </a:extLst>
          </p:cNvPr>
          <p:cNvSpPr>
            <a:spLocks noGrp="1"/>
          </p:cNvSpPr>
          <p:nvPr>
            <p:ph type="body" idx="2"/>
          </p:nvPr>
        </p:nvSpPr>
        <p:spPr>
          <a:xfrm>
            <a:off x="4331777" y="1365349"/>
            <a:ext cx="4812223" cy="3416400"/>
          </a:xfrm>
        </p:spPr>
        <p:txBody>
          <a:bodyPr/>
          <a:lstStyle/>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r>
              <a:rPr lang="en-US" sz="1200" b="1" dirty="0">
                <a:solidFill>
                  <a:schemeClr val="tx1"/>
                </a:solidFill>
              </a:rPr>
              <a:t>Gold:</a:t>
            </a:r>
            <a:r>
              <a:rPr lang="en-US" sz="1200" dirty="0"/>
              <a:t> Listen to the speaker’s voice inflections. Watch the speaker’s body language. Listen for filler words. See if the speech was memorized. Assess how the speaker manages anxiety.</a:t>
            </a:r>
          </a:p>
          <a:p>
            <a:pPr marL="139700" indent="0">
              <a:buNone/>
            </a:pPr>
            <a:r>
              <a:rPr lang="en-US" sz="1200" b="1" dirty="0">
                <a:solidFill>
                  <a:schemeClr val="tx1"/>
                </a:solidFill>
              </a:rPr>
              <a:t>Trans-Sum: </a:t>
            </a:r>
            <a:r>
              <a:rPr lang="en-US" sz="1200" dirty="0"/>
              <a:t>Keep the listener’s attention. Maintain good posture. Memorize speech beforehand. Identify signs of nervousness.</a:t>
            </a:r>
          </a:p>
          <a:p>
            <a:pPr marL="139700" indent="0">
              <a:buNone/>
            </a:pPr>
            <a:r>
              <a:rPr lang="en-US" sz="1200" b="1" dirty="0" err="1">
                <a:solidFill>
                  <a:schemeClr val="tx1"/>
                </a:solidFill>
              </a:rPr>
              <a:t>DC+Synth+MT</a:t>
            </a:r>
            <a:r>
              <a:rPr lang="en-US" sz="1200" b="1" dirty="0">
                <a:solidFill>
                  <a:schemeClr val="tx1"/>
                </a:solidFill>
              </a:rPr>
              <a:t>: </a:t>
            </a:r>
            <a:r>
              <a:rPr lang="en-US" sz="1200" dirty="0"/>
              <a:t>Pay attention to the way the speaker is speaking. Notice the way the speaker uses body language. Keep track of the words they say. Remember what they have to say. Watch for signs of nervousness.</a:t>
            </a:r>
          </a:p>
        </p:txBody>
      </p:sp>
    </p:spTree>
    <p:extLst>
      <p:ext uri="{BB962C8B-B14F-4D97-AF65-F5344CB8AC3E}">
        <p14:creationId xmlns:p14="http://schemas.microsoft.com/office/powerpoint/2010/main" val="1103219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A0D596-CBDB-9341-9DF9-812CD26FC883}"/>
              </a:ext>
            </a:extLst>
          </p:cNvPr>
          <p:cNvSpPr>
            <a:spLocks noGrp="1"/>
          </p:cNvSpPr>
          <p:nvPr>
            <p:ph type="title"/>
          </p:nvPr>
        </p:nvSpPr>
        <p:spPr/>
        <p:txBody>
          <a:bodyPr/>
          <a:lstStyle/>
          <a:p>
            <a:r>
              <a:rPr lang="en-US" dirty="0"/>
              <a:t>Conclusions and Open Questions</a:t>
            </a:r>
          </a:p>
        </p:txBody>
      </p:sp>
      <p:sp>
        <p:nvSpPr>
          <p:cNvPr id="6" name="Text Placeholder 5">
            <a:extLst>
              <a:ext uri="{FF2B5EF4-FFF2-40B4-BE49-F238E27FC236}">
                <a16:creationId xmlns:a16="http://schemas.microsoft.com/office/drawing/2014/main" id="{DF619A21-A71C-AD4B-9A58-E013890E4707}"/>
              </a:ext>
            </a:extLst>
          </p:cNvPr>
          <p:cNvSpPr>
            <a:spLocks noGrp="1"/>
          </p:cNvSpPr>
          <p:nvPr>
            <p:ph type="body" idx="1"/>
          </p:nvPr>
        </p:nvSpPr>
        <p:spPr/>
        <p:txBody>
          <a:bodyPr/>
          <a:lstStyle/>
          <a:p>
            <a:r>
              <a:rPr lang="en-US" dirty="0"/>
              <a:t>With synthetic and distantly labeled data, we can learn about model quality for multilingual summarization</a:t>
            </a:r>
            <a:br>
              <a:rPr lang="en-US" dirty="0"/>
            </a:br>
            <a:endParaRPr lang="en-US" dirty="0"/>
          </a:p>
          <a:p>
            <a:r>
              <a:rPr lang="en-US" dirty="0"/>
              <a:t>What about </a:t>
            </a:r>
          </a:p>
          <a:p>
            <a:pPr lvl="1"/>
            <a:r>
              <a:rPr lang="en-US" dirty="0"/>
              <a:t>Few-shot learning, In-context learning, Prompting?</a:t>
            </a:r>
          </a:p>
          <a:p>
            <a:pPr lvl="1"/>
            <a:r>
              <a:rPr lang="en-US" dirty="0"/>
              <a:t>Our initial work suggests these techniques do not work well for summarization given size of examples, but more exploration needed</a:t>
            </a:r>
            <a:br>
              <a:rPr lang="en-US" dirty="0"/>
            </a:br>
            <a:endParaRPr lang="en-US" dirty="0"/>
          </a:p>
          <a:p>
            <a:r>
              <a:rPr lang="en-US" dirty="0"/>
              <a:t>Can we get to a point where data is not the major issue? Or will high quality data always be an interesting and creative research approach for multilingual tasks?</a:t>
            </a:r>
          </a:p>
        </p:txBody>
      </p:sp>
    </p:spTree>
    <p:extLst>
      <p:ext uri="{BB962C8B-B14F-4D97-AF65-F5344CB8AC3E}">
        <p14:creationId xmlns:p14="http://schemas.microsoft.com/office/powerpoint/2010/main" val="3186920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FAE8B-6DFD-EF47-AC0A-DA90428BF0A5}"/>
              </a:ext>
            </a:extLst>
          </p:cNvPr>
          <p:cNvSpPr>
            <a:spLocks noGrp="1"/>
          </p:cNvSpPr>
          <p:nvPr>
            <p:ph type="title"/>
          </p:nvPr>
        </p:nvSpPr>
        <p:spPr>
          <a:xfrm>
            <a:off x="311700" y="112395"/>
            <a:ext cx="8520600" cy="572700"/>
          </a:xfrm>
        </p:spPr>
        <p:txBody>
          <a:bodyPr/>
          <a:lstStyle/>
          <a:p>
            <a:r>
              <a:rPr lang="en-US" dirty="0"/>
              <a:t>Summarization Tasks</a:t>
            </a:r>
          </a:p>
        </p:txBody>
      </p:sp>
      <p:sp>
        <p:nvSpPr>
          <p:cNvPr id="3" name="Text Placeholder 2">
            <a:extLst>
              <a:ext uri="{FF2B5EF4-FFF2-40B4-BE49-F238E27FC236}">
                <a16:creationId xmlns:a16="http://schemas.microsoft.com/office/drawing/2014/main" id="{92B4F62D-7377-534C-A385-2C2AA91C919E}"/>
              </a:ext>
            </a:extLst>
          </p:cNvPr>
          <p:cNvSpPr>
            <a:spLocks noGrp="1"/>
          </p:cNvSpPr>
          <p:nvPr>
            <p:ph type="body" idx="1"/>
          </p:nvPr>
        </p:nvSpPr>
        <p:spPr>
          <a:xfrm>
            <a:off x="311700" y="863550"/>
            <a:ext cx="8520600" cy="3416400"/>
          </a:xfrm>
        </p:spPr>
        <p:txBody>
          <a:bodyPr/>
          <a:lstStyle/>
          <a:p>
            <a:r>
              <a:rPr lang="en-US" dirty="0"/>
              <a:t>Query focused summarization</a:t>
            </a:r>
          </a:p>
          <a:p>
            <a:pPr lvl="1"/>
            <a:r>
              <a:rPr lang="en-US" dirty="0"/>
              <a:t>Given a query, generate a summary of an article that highlights information relevant to the query</a:t>
            </a:r>
            <a:br>
              <a:rPr lang="en-US" dirty="0"/>
            </a:br>
            <a:r>
              <a:rPr lang="en-US" dirty="0"/>
              <a:t>                                                             </a:t>
            </a:r>
            <a:r>
              <a:rPr lang="en-US" dirty="0">
                <a:solidFill>
                  <a:srgbClr val="07853C"/>
                </a:solidFill>
              </a:rPr>
              <a:t>Chen et al, Cross-language Sentence Selection via 				     Data Augmentation and Rationale Training, ACL 2021</a:t>
            </a:r>
            <a:br>
              <a:rPr lang="en-US" dirty="0"/>
            </a:br>
            <a:br>
              <a:rPr lang="en-US" dirty="0"/>
            </a:br>
            <a:br>
              <a:rPr lang="en-US" dirty="0"/>
            </a:br>
            <a:endParaRPr lang="en-US" dirty="0"/>
          </a:p>
          <a:p>
            <a:r>
              <a:rPr lang="en-US" dirty="0"/>
              <a:t>Abstractive summarization</a:t>
            </a:r>
          </a:p>
          <a:p>
            <a:pPr lvl="1"/>
            <a:r>
              <a:rPr lang="en-US" dirty="0"/>
              <a:t>Summary contains generated sentences that may or may not contain phrases from the input article</a:t>
            </a:r>
          </a:p>
          <a:p>
            <a:pPr marL="596900" lvl="1" indent="0">
              <a:buNone/>
            </a:pPr>
            <a:r>
              <a:rPr lang="en-US" dirty="0"/>
              <a:t>				</a:t>
            </a:r>
            <a:r>
              <a:rPr lang="en-US" dirty="0">
                <a:solidFill>
                  <a:srgbClr val="07853C"/>
                </a:solidFill>
              </a:rPr>
              <a:t>    </a:t>
            </a:r>
            <a:r>
              <a:rPr lang="en-US" dirty="0" err="1">
                <a:solidFill>
                  <a:srgbClr val="07853C"/>
                </a:solidFill>
              </a:rPr>
              <a:t>Ladhak</a:t>
            </a:r>
            <a:r>
              <a:rPr lang="en-US" dirty="0">
                <a:solidFill>
                  <a:srgbClr val="07853C"/>
                </a:solidFill>
              </a:rPr>
              <a:t> et al, </a:t>
            </a:r>
            <a:r>
              <a:rPr lang="en-US" dirty="0" err="1">
                <a:solidFill>
                  <a:srgbClr val="07853C"/>
                </a:solidFill>
              </a:rPr>
              <a:t>WikiLingua</a:t>
            </a:r>
            <a:r>
              <a:rPr lang="en-US" dirty="0">
                <a:solidFill>
                  <a:srgbClr val="07853C"/>
                </a:solidFill>
              </a:rPr>
              <a:t>: A New Benchmark Dataset for 				    Cross-Lingual Abstractive Summarization, EMNLP 2021</a:t>
            </a:r>
          </a:p>
        </p:txBody>
      </p:sp>
      <p:pic>
        <p:nvPicPr>
          <p:cNvPr id="4" name="Google Shape;80;p14" descr="logo v5.png">
            <a:extLst>
              <a:ext uri="{FF2B5EF4-FFF2-40B4-BE49-F238E27FC236}">
                <a16:creationId xmlns:a16="http://schemas.microsoft.com/office/drawing/2014/main" id="{BFF52E21-FA86-8E4D-A29D-C44B8055D6B7}"/>
              </a:ext>
            </a:extLst>
          </p:cNvPr>
          <p:cNvPicPr preferRelativeResize="0"/>
          <p:nvPr/>
        </p:nvPicPr>
        <p:blipFill rotWithShape="1">
          <a:blip r:embed="rId2">
            <a:alphaModFix/>
          </a:blip>
          <a:srcRect/>
          <a:stretch/>
        </p:blipFill>
        <p:spPr>
          <a:xfrm>
            <a:off x="6980064" y="596686"/>
            <a:ext cx="1228447" cy="921343"/>
          </a:xfrm>
          <a:prstGeom prst="rect">
            <a:avLst/>
          </a:prstGeom>
          <a:noFill/>
          <a:ln>
            <a:noFill/>
          </a:ln>
        </p:spPr>
      </p:pic>
      <p:pic>
        <p:nvPicPr>
          <p:cNvPr id="6" name="Picture 5">
            <a:extLst>
              <a:ext uri="{FF2B5EF4-FFF2-40B4-BE49-F238E27FC236}">
                <a16:creationId xmlns:a16="http://schemas.microsoft.com/office/drawing/2014/main" id="{D5F4DCF1-640D-EF4A-858F-C897B30746CD}"/>
              </a:ext>
            </a:extLst>
          </p:cNvPr>
          <p:cNvPicPr>
            <a:picLocks noChangeAspect="1"/>
          </p:cNvPicPr>
          <p:nvPr/>
        </p:nvPicPr>
        <p:blipFill>
          <a:blip r:embed="rId3"/>
          <a:stretch>
            <a:fillRect/>
          </a:stretch>
        </p:blipFill>
        <p:spPr>
          <a:xfrm>
            <a:off x="7051729" y="2547306"/>
            <a:ext cx="1156782" cy="1078166"/>
          </a:xfrm>
          <a:prstGeom prst="rect">
            <a:avLst/>
          </a:prstGeom>
        </p:spPr>
      </p:pic>
    </p:spTree>
    <p:extLst>
      <p:ext uri="{BB962C8B-B14F-4D97-AF65-F5344CB8AC3E}">
        <p14:creationId xmlns:p14="http://schemas.microsoft.com/office/powerpoint/2010/main" val="1135899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ABD015-4749-F742-8254-7116794A584A}"/>
              </a:ext>
            </a:extLst>
          </p:cNvPr>
          <p:cNvSpPr>
            <a:spLocks noGrp="1"/>
          </p:cNvSpPr>
          <p:nvPr>
            <p:ph type="title"/>
          </p:nvPr>
        </p:nvSpPr>
        <p:spPr/>
        <p:txBody>
          <a:bodyPr/>
          <a:lstStyle/>
          <a:p>
            <a:r>
              <a:rPr lang="en-US" dirty="0"/>
              <a:t>Data</a:t>
            </a:r>
          </a:p>
        </p:txBody>
      </p:sp>
      <p:sp>
        <p:nvSpPr>
          <p:cNvPr id="4" name="Text Placeholder 3">
            <a:extLst>
              <a:ext uri="{FF2B5EF4-FFF2-40B4-BE49-F238E27FC236}">
                <a16:creationId xmlns:a16="http://schemas.microsoft.com/office/drawing/2014/main" id="{9A8D9770-CADC-E54D-BCB2-1C2223668DA9}"/>
              </a:ext>
            </a:extLst>
          </p:cNvPr>
          <p:cNvSpPr>
            <a:spLocks noGrp="1"/>
          </p:cNvSpPr>
          <p:nvPr>
            <p:ph type="body" idx="1"/>
          </p:nvPr>
        </p:nvSpPr>
        <p:spPr/>
        <p:txBody>
          <a:bodyPr/>
          <a:lstStyle/>
          <a:p>
            <a:r>
              <a:rPr lang="en-US" dirty="0"/>
              <a:t>Summarization: Need paired articles and summaries </a:t>
            </a:r>
          </a:p>
          <a:p>
            <a:pPr lvl="1"/>
            <a:r>
              <a:rPr lang="en-US" dirty="0"/>
              <a:t>Articles or summaries in multiple languages (article in source language, summary in English)</a:t>
            </a:r>
            <a:br>
              <a:rPr lang="en-US" dirty="0"/>
            </a:br>
            <a:endParaRPr lang="en-US" dirty="0"/>
          </a:p>
          <a:p>
            <a:r>
              <a:rPr lang="en-US" dirty="0"/>
              <a:t>Query-focused Summarization needs even more: paired queries, articles and query-focused summaries</a:t>
            </a:r>
            <a:br>
              <a:rPr lang="en-US" dirty="0"/>
            </a:br>
            <a:endParaRPr lang="en-US" dirty="0"/>
          </a:p>
          <a:p>
            <a:r>
              <a:rPr lang="en-US" dirty="0"/>
              <a:t>For low resource languages even more challenging</a:t>
            </a:r>
            <a:br>
              <a:rPr lang="en-US" dirty="0"/>
            </a:br>
            <a:endParaRPr lang="en-US" dirty="0"/>
          </a:p>
          <a:p>
            <a:pPr marL="114300" indent="0">
              <a:buNone/>
            </a:pPr>
            <a:r>
              <a:rPr lang="en-US" b="1" i="1" dirty="0">
                <a:solidFill>
                  <a:srgbClr val="0070C0"/>
                </a:solidFill>
              </a:rPr>
              <a:t>Our approach: synthetic and distantly labeled data</a:t>
            </a:r>
          </a:p>
        </p:txBody>
      </p:sp>
    </p:spTree>
    <p:extLst>
      <p:ext uri="{BB962C8B-B14F-4D97-AF65-F5344CB8AC3E}">
        <p14:creationId xmlns:p14="http://schemas.microsoft.com/office/powerpoint/2010/main" val="413345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014F-6768-8241-B7E9-BA40EBAA1484}"/>
              </a:ext>
            </a:extLst>
          </p:cNvPr>
          <p:cNvSpPr>
            <a:spLocks noGrp="1"/>
          </p:cNvSpPr>
          <p:nvPr>
            <p:ph type="title"/>
          </p:nvPr>
        </p:nvSpPr>
        <p:spPr>
          <a:xfrm>
            <a:off x="311700" y="174322"/>
            <a:ext cx="8520600" cy="572700"/>
          </a:xfrm>
        </p:spPr>
        <p:txBody>
          <a:bodyPr/>
          <a:lstStyle/>
          <a:p>
            <a:r>
              <a:rPr lang="en-US" dirty="0"/>
              <a:t>Query-focused summarization</a:t>
            </a:r>
          </a:p>
        </p:txBody>
      </p:sp>
      <p:sp>
        <p:nvSpPr>
          <p:cNvPr id="3" name="Text Placeholder 2">
            <a:extLst>
              <a:ext uri="{FF2B5EF4-FFF2-40B4-BE49-F238E27FC236}">
                <a16:creationId xmlns:a16="http://schemas.microsoft.com/office/drawing/2014/main" id="{25E8EA77-54CE-DA4D-A436-DA7974CDC34E}"/>
              </a:ext>
            </a:extLst>
          </p:cNvPr>
          <p:cNvSpPr>
            <a:spLocks noGrp="1"/>
          </p:cNvSpPr>
          <p:nvPr>
            <p:ph type="body" idx="1"/>
          </p:nvPr>
        </p:nvSpPr>
        <p:spPr>
          <a:xfrm>
            <a:off x="311700" y="747022"/>
            <a:ext cx="8520600" cy="3416400"/>
          </a:xfrm>
        </p:spPr>
        <p:txBody>
          <a:bodyPr/>
          <a:lstStyle/>
          <a:p>
            <a:r>
              <a:rPr lang="en-US" dirty="0"/>
              <a:t>Cross-language search and summarization for low resource languages</a:t>
            </a:r>
          </a:p>
          <a:p>
            <a:pPr lvl="1"/>
            <a:r>
              <a:rPr lang="en-US" dirty="0"/>
              <a:t>Summarization takes as input a foreign-language document retrieved by cross-lingual IR and presents information from the document (a sentence) in English for an end user to determine relevance</a:t>
            </a:r>
            <a:br>
              <a:rPr lang="en-US" dirty="0"/>
            </a:br>
            <a:endParaRPr lang="en-US" dirty="0"/>
          </a:p>
          <a:p>
            <a:r>
              <a:rPr lang="en-US" dirty="0"/>
              <a:t>Extractive summarization: Looking for sentences relevant to query</a:t>
            </a:r>
            <a:br>
              <a:rPr lang="en-US" dirty="0"/>
            </a:br>
            <a:endParaRPr lang="en-US" dirty="0"/>
          </a:p>
          <a:p>
            <a:r>
              <a:rPr lang="en-US" dirty="0"/>
              <a:t>Somali, Swahili, Tagalog</a:t>
            </a:r>
            <a:br>
              <a:rPr lang="en-US" dirty="0"/>
            </a:br>
            <a:endParaRPr lang="en-US" dirty="0"/>
          </a:p>
          <a:p>
            <a:r>
              <a:rPr lang="en-US" dirty="0"/>
              <a:t>Queries: single words and phrases</a:t>
            </a:r>
            <a:br>
              <a:rPr lang="en-US" dirty="0"/>
            </a:br>
            <a:endParaRPr lang="en-US" dirty="0"/>
          </a:p>
          <a:p>
            <a:pPr marL="114300" indent="0">
              <a:buNone/>
            </a:pPr>
            <a:r>
              <a:rPr lang="en-US" b="1" i="1" dirty="0">
                <a:solidFill>
                  <a:srgbClr val="0070C0"/>
                </a:solidFill>
              </a:rPr>
              <a:t>Need a relevance dataset where for each English query and foreign language sentence in documents, we have a relevance label of {0,1}</a:t>
            </a:r>
          </a:p>
        </p:txBody>
      </p:sp>
      <p:pic>
        <p:nvPicPr>
          <p:cNvPr id="4" name="Google Shape;80;p14" descr="logo v5.png">
            <a:extLst>
              <a:ext uri="{FF2B5EF4-FFF2-40B4-BE49-F238E27FC236}">
                <a16:creationId xmlns:a16="http://schemas.microsoft.com/office/drawing/2014/main" id="{80B5F9CA-1C99-7947-BAC2-C881DF13CB4A}"/>
              </a:ext>
            </a:extLst>
          </p:cNvPr>
          <p:cNvPicPr preferRelativeResize="0"/>
          <p:nvPr/>
        </p:nvPicPr>
        <p:blipFill rotWithShape="1">
          <a:blip r:embed="rId2">
            <a:alphaModFix/>
          </a:blip>
          <a:srcRect/>
          <a:stretch/>
        </p:blipFill>
        <p:spPr>
          <a:xfrm>
            <a:off x="7915551" y="1"/>
            <a:ext cx="1228447" cy="921343"/>
          </a:xfrm>
          <a:prstGeom prst="rect">
            <a:avLst/>
          </a:prstGeom>
          <a:noFill/>
          <a:ln>
            <a:noFill/>
          </a:ln>
        </p:spPr>
      </p:pic>
    </p:spTree>
    <p:extLst>
      <p:ext uri="{BB962C8B-B14F-4D97-AF65-F5344CB8AC3E}">
        <p14:creationId xmlns:p14="http://schemas.microsoft.com/office/powerpoint/2010/main" val="705103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82F4B-83F8-9742-88DB-E568885615A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376ACE0-BD41-CD4D-A2D7-FD106ED86643}"/>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AA6B0E67-3171-C046-9409-B32D53B8D7B5}"/>
              </a:ext>
            </a:extLst>
          </p:cNvPr>
          <p:cNvPicPr>
            <a:picLocks noChangeAspect="1"/>
          </p:cNvPicPr>
          <p:nvPr/>
        </p:nvPicPr>
        <p:blipFill>
          <a:blip r:embed="rId2"/>
          <a:stretch>
            <a:fillRect/>
          </a:stretch>
        </p:blipFill>
        <p:spPr>
          <a:xfrm>
            <a:off x="0" y="0"/>
            <a:ext cx="9144000" cy="5143500"/>
          </a:xfrm>
          <a:prstGeom prst="rect">
            <a:avLst/>
          </a:prstGeom>
        </p:spPr>
      </p:pic>
      <p:pic>
        <p:nvPicPr>
          <p:cNvPr id="5" name="Google Shape;80;p14" descr="logo v5.png">
            <a:extLst>
              <a:ext uri="{FF2B5EF4-FFF2-40B4-BE49-F238E27FC236}">
                <a16:creationId xmlns:a16="http://schemas.microsoft.com/office/drawing/2014/main" id="{4E8C4B94-1B9B-C54D-A2FF-906BC057BA38}"/>
              </a:ext>
            </a:extLst>
          </p:cNvPr>
          <p:cNvPicPr preferRelativeResize="0"/>
          <p:nvPr/>
        </p:nvPicPr>
        <p:blipFill rotWithShape="1">
          <a:blip r:embed="rId3">
            <a:alphaModFix/>
          </a:blip>
          <a:srcRect/>
          <a:stretch/>
        </p:blipFill>
        <p:spPr>
          <a:xfrm>
            <a:off x="7915551" y="1"/>
            <a:ext cx="1228447" cy="921343"/>
          </a:xfrm>
          <a:prstGeom prst="rect">
            <a:avLst/>
          </a:prstGeom>
          <a:noFill/>
          <a:ln>
            <a:noFill/>
          </a:ln>
        </p:spPr>
      </p:pic>
    </p:spTree>
    <p:extLst>
      <p:ext uri="{BB962C8B-B14F-4D97-AF65-F5344CB8AC3E}">
        <p14:creationId xmlns:p14="http://schemas.microsoft.com/office/powerpoint/2010/main" val="2726674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BBA1-C49F-1543-AA4D-8CC51314224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B675F77-5F56-6540-A04A-6F44991DFD79}"/>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CBEFBCB9-99B0-7245-B882-D12DED6C54FB}"/>
              </a:ext>
            </a:extLst>
          </p:cNvPr>
          <p:cNvPicPr>
            <a:picLocks noChangeAspect="1"/>
          </p:cNvPicPr>
          <p:nvPr/>
        </p:nvPicPr>
        <p:blipFill>
          <a:blip r:embed="rId2"/>
          <a:stretch>
            <a:fillRect/>
          </a:stretch>
        </p:blipFill>
        <p:spPr>
          <a:xfrm>
            <a:off x="0" y="0"/>
            <a:ext cx="9144000" cy="5143500"/>
          </a:xfrm>
          <a:prstGeom prst="rect">
            <a:avLst/>
          </a:prstGeom>
        </p:spPr>
      </p:pic>
      <p:pic>
        <p:nvPicPr>
          <p:cNvPr id="5" name="Google Shape;80;p14" descr="logo v5.png">
            <a:extLst>
              <a:ext uri="{FF2B5EF4-FFF2-40B4-BE49-F238E27FC236}">
                <a16:creationId xmlns:a16="http://schemas.microsoft.com/office/drawing/2014/main" id="{9DC65ECD-92BF-C642-8E99-E3C2A8FDD5B4}"/>
              </a:ext>
            </a:extLst>
          </p:cNvPr>
          <p:cNvPicPr preferRelativeResize="0"/>
          <p:nvPr/>
        </p:nvPicPr>
        <p:blipFill rotWithShape="1">
          <a:blip r:embed="rId3">
            <a:alphaModFix/>
          </a:blip>
          <a:srcRect/>
          <a:stretch/>
        </p:blipFill>
        <p:spPr>
          <a:xfrm>
            <a:off x="7915551" y="1"/>
            <a:ext cx="1228447" cy="921343"/>
          </a:xfrm>
          <a:prstGeom prst="rect">
            <a:avLst/>
          </a:prstGeom>
          <a:noFill/>
          <a:ln>
            <a:noFill/>
          </a:ln>
        </p:spPr>
      </p:pic>
    </p:spTree>
    <p:extLst>
      <p:ext uri="{BB962C8B-B14F-4D97-AF65-F5344CB8AC3E}">
        <p14:creationId xmlns:p14="http://schemas.microsoft.com/office/powerpoint/2010/main" val="220402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B80F5-6FBB-EF45-A9EC-B39BD62A5E4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5430C73-E31D-F44F-B5C3-D8BAF5ADCBCF}"/>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73393FB7-B5D8-694D-A063-806235F84531}"/>
              </a:ext>
            </a:extLst>
          </p:cNvPr>
          <p:cNvPicPr>
            <a:picLocks noChangeAspect="1"/>
          </p:cNvPicPr>
          <p:nvPr/>
        </p:nvPicPr>
        <p:blipFill>
          <a:blip r:embed="rId2"/>
          <a:stretch>
            <a:fillRect/>
          </a:stretch>
        </p:blipFill>
        <p:spPr>
          <a:xfrm>
            <a:off x="0" y="0"/>
            <a:ext cx="9144000" cy="5143500"/>
          </a:xfrm>
          <a:prstGeom prst="rect">
            <a:avLst/>
          </a:prstGeom>
        </p:spPr>
      </p:pic>
      <p:pic>
        <p:nvPicPr>
          <p:cNvPr id="5" name="Google Shape;80;p14" descr="logo v5.png">
            <a:extLst>
              <a:ext uri="{FF2B5EF4-FFF2-40B4-BE49-F238E27FC236}">
                <a16:creationId xmlns:a16="http://schemas.microsoft.com/office/drawing/2014/main" id="{1C8D8FBA-6904-2248-85F0-F54D89B6A558}"/>
              </a:ext>
            </a:extLst>
          </p:cNvPr>
          <p:cNvPicPr preferRelativeResize="0"/>
          <p:nvPr/>
        </p:nvPicPr>
        <p:blipFill rotWithShape="1">
          <a:blip r:embed="rId3">
            <a:alphaModFix/>
          </a:blip>
          <a:srcRect/>
          <a:stretch/>
        </p:blipFill>
        <p:spPr>
          <a:xfrm>
            <a:off x="7915551" y="1"/>
            <a:ext cx="1228447" cy="921343"/>
          </a:xfrm>
          <a:prstGeom prst="rect">
            <a:avLst/>
          </a:prstGeom>
          <a:noFill/>
          <a:ln>
            <a:noFill/>
          </a:ln>
        </p:spPr>
      </p:pic>
    </p:spTree>
    <p:extLst>
      <p:ext uri="{BB962C8B-B14F-4D97-AF65-F5344CB8AC3E}">
        <p14:creationId xmlns:p14="http://schemas.microsoft.com/office/powerpoint/2010/main" val="2392934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DE434-9EBD-9445-805A-4C97448E30B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A88C5DB-0A28-1946-AF72-F5CF55520752}"/>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047A76B8-68D9-9340-ADA3-06E45804E4FA}"/>
              </a:ext>
            </a:extLst>
          </p:cNvPr>
          <p:cNvPicPr>
            <a:picLocks noChangeAspect="1"/>
          </p:cNvPicPr>
          <p:nvPr/>
        </p:nvPicPr>
        <p:blipFill>
          <a:blip r:embed="rId2"/>
          <a:stretch>
            <a:fillRect/>
          </a:stretch>
        </p:blipFill>
        <p:spPr>
          <a:xfrm>
            <a:off x="0" y="0"/>
            <a:ext cx="9144000" cy="5143500"/>
          </a:xfrm>
          <a:prstGeom prst="rect">
            <a:avLst/>
          </a:prstGeom>
        </p:spPr>
      </p:pic>
      <p:pic>
        <p:nvPicPr>
          <p:cNvPr id="5" name="Google Shape;80;p14" descr="logo v5.png">
            <a:extLst>
              <a:ext uri="{FF2B5EF4-FFF2-40B4-BE49-F238E27FC236}">
                <a16:creationId xmlns:a16="http://schemas.microsoft.com/office/drawing/2014/main" id="{A0D7DE41-A9A9-3B4F-B746-90274F612DEF}"/>
              </a:ext>
            </a:extLst>
          </p:cNvPr>
          <p:cNvPicPr preferRelativeResize="0"/>
          <p:nvPr/>
        </p:nvPicPr>
        <p:blipFill rotWithShape="1">
          <a:blip r:embed="rId3">
            <a:alphaModFix/>
          </a:blip>
          <a:srcRect/>
          <a:stretch/>
        </p:blipFill>
        <p:spPr>
          <a:xfrm>
            <a:off x="7915551" y="1"/>
            <a:ext cx="1228447" cy="921343"/>
          </a:xfrm>
          <a:prstGeom prst="rect">
            <a:avLst/>
          </a:prstGeom>
          <a:noFill/>
          <a:ln>
            <a:noFill/>
          </a:ln>
        </p:spPr>
      </p:pic>
    </p:spTree>
    <p:extLst>
      <p:ext uri="{BB962C8B-B14F-4D97-AF65-F5344CB8AC3E}">
        <p14:creationId xmlns:p14="http://schemas.microsoft.com/office/powerpoint/2010/main" val="77775841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2937</TotalTime>
  <Words>919</Words>
  <Application>Microsoft Macintosh PowerPoint</Application>
  <PresentationFormat>On-screen Show (16:9)</PresentationFormat>
  <Paragraphs>94</Paragraphs>
  <Slides>21</Slides>
  <Notes>0</Notes>
  <HiddenSlides>1</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21</vt:i4>
      </vt:variant>
    </vt:vector>
  </HeadingPairs>
  <TitlesOfParts>
    <vt:vector size="23" baseType="lpstr">
      <vt:lpstr>Arial</vt:lpstr>
      <vt:lpstr>Simple Light</vt:lpstr>
      <vt:lpstr>PowerPoint Presentation</vt:lpstr>
      <vt:lpstr>A key issue: Data</vt:lpstr>
      <vt:lpstr>Summarization Tasks</vt:lpstr>
      <vt:lpstr>Data</vt:lpstr>
      <vt:lpstr>Query-focused summarization</vt:lpstr>
      <vt:lpstr>PowerPoint Presentation</vt:lpstr>
      <vt:lpstr>PowerPoint Presentation</vt:lpstr>
      <vt:lpstr>PowerPoint Presentation</vt:lpstr>
      <vt:lpstr>PowerPoint Presentation</vt:lpstr>
      <vt:lpstr>SECLR – Supervised Embedding-based Cross-Lingual Relevance Model</vt:lpstr>
      <vt:lpstr>Alignment Issues</vt:lpstr>
      <vt:lpstr>SECLR-RT – Augmented with Rationale Training </vt:lpstr>
      <vt:lpstr>SECLR-RT – Augmented with Rationale Training </vt:lpstr>
      <vt:lpstr>PowerPoint Presentation</vt:lpstr>
      <vt:lpstr>Abstractive Summarization</vt:lpstr>
      <vt:lpstr>Summary/article construction</vt:lpstr>
      <vt:lpstr>Aligning Across Languages</vt:lpstr>
      <vt:lpstr>Data Statistics</vt:lpstr>
      <vt:lpstr>Enables Experimentation with a Variety of Models</vt:lpstr>
      <vt:lpstr>PowerPoint Presentation</vt:lpstr>
      <vt:lpstr>Conclusions and Open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Multilingual Summarization</dc:title>
  <cp:lastModifiedBy>Kathleen McKeown</cp:lastModifiedBy>
  <cp:revision>31</cp:revision>
  <dcterms:modified xsi:type="dcterms:W3CDTF">2022-07-14T19:27:34Z</dcterms:modified>
</cp:coreProperties>
</file>